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572" r:id="rId2"/>
    <p:sldId id="642" r:id="rId3"/>
    <p:sldId id="591" r:id="rId4"/>
    <p:sldId id="610" r:id="rId5"/>
    <p:sldId id="611" r:id="rId6"/>
    <p:sldId id="616" r:id="rId7"/>
    <p:sldId id="617" r:id="rId8"/>
    <p:sldId id="618" r:id="rId9"/>
    <p:sldId id="619" r:id="rId10"/>
    <p:sldId id="644" r:id="rId11"/>
    <p:sldId id="620" r:id="rId12"/>
    <p:sldId id="645" r:id="rId13"/>
    <p:sldId id="289" r:id="rId14"/>
    <p:sldId id="648" r:id="rId15"/>
    <p:sldId id="649" r:id="rId16"/>
    <p:sldId id="654" r:id="rId17"/>
    <p:sldId id="655" r:id="rId18"/>
    <p:sldId id="305" r:id="rId19"/>
  </p:sldIdLst>
  <p:sldSz cx="9144000" cy="5143500" type="screen16x9"/>
  <p:notesSz cx="6805613" cy="99441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66FFFF"/>
    <a:srgbClr val="0000FF"/>
    <a:srgbClr val="00FF00"/>
    <a:srgbClr val="3366CC"/>
    <a:srgbClr val="CC3300"/>
    <a:srgbClr val="6666FF"/>
    <a:srgbClr val="98588F"/>
    <a:srgbClr val="B42B00"/>
    <a:srgbClr val="C459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78256" autoAdjust="0"/>
  </p:normalViewPr>
  <p:slideViewPr>
    <p:cSldViewPr>
      <p:cViewPr varScale="1">
        <p:scale>
          <a:sx n="88" d="100"/>
          <a:sy n="88" d="100"/>
        </p:scale>
        <p:origin x="78" y="22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643186859261136E-2"/>
          <c:y val="0.14885151649816686"/>
          <c:w val="0.95298764049443407"/>
          <c:h val="0.680404818499037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1524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D84A-441C-9B78-B4200A9C6C8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131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D84A-441C-9B78-B4200A9C6C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BY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Пожары</c:v>
                </c:pt>
                <c:pt idx="1">
                  <c:v>Гибель граждан от пожаров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205000</c:v>
                </c:pt>
                <c:pt idx="1">
                  <c:v>190000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4A-441C-9B78-B4200A9C6C8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CC33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1413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D84A-441C-9B78-B4200A9C6C8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155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D84A-441C-9B78-B4200A9C6C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BY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Пожары</c:v>
                </c:pt>
                <c:pt idx="1">
                  <c:v>Гибель граждан от пожаров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202000</c:v>
                </c:pt>
                <c:pt idx="1">
                  <c:v>195000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84A-441C-9B78-B4200A9C6C8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26319056"/>
        <c:axId val="226321296"/>
      </c:barChart>
      <c:catAx>
        <c:axId val="226319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BY"/>
          </a:p>
        </c:txPr>
        <c:crossAx val="226321296"/>
        <c:crosses val="autoZero"/>
        <c:auto val="1"/>
        <c:lblAlgn val="ctr"/>
        <c:lblOffset val="100"/>
        <c:noMultiLvlLbl val="0"/>
      </c:catAx>
      <c:valAx>
        <c:axId val="2263212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226319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BY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BY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Рост пожаров</c:v>
                </c:pt>
              </c:strCache>
            </c:strRef>
          </c:tx>
          <c:spPr>
            <a:solidFill>
              <a:srgbClr val="CC330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AC5EC05-C7EA-4ED4-A73B-CD7AD1A7790D}" type="VALUE">
                      <a:rPr lang="en-US" smtClean="0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r>
                      <a:rPr lang="en-US" dirty="0">
                        <a:solidFill>
                          <a:schemeClr val="tx1"/>
                        </a:solidFill>
                      </a:rPr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9BF9-40AF-AFBB-135EE1BD358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ED6C0B3-35D1-41D2-809E-85F0F4CE01E7}" type="VALUE">
                      <a:rPr lang="en-US" smtClean="0"/>
                      <a:pPr/>
                      <a:t>[ЗНАЧЕНИЕ]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9BF9-40AF-AFBB-135EE1BD358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6BA8E42-886C-446B-BF12-31534444B50B}" type="VALUE">
                      <a:rPr lang="en-US" smtClean="0"/>
                      <a:pPr/>
                      <a:t>[ЗНАЧЕНИЕ]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9BF9-40AF-AFBB-135EE1BD358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F10ACAB0-77B6-4FF9-8E1C-E6D169E2E0D0}" type="VALUE">
                      <a:rPr lang="en-US" smtClean="0"/>
                      <a:pPr/>
                      <a:t>[ЗНАЧЕНИЕ]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9BF9-40AF-AFBB-135EE1BD358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EF3564FC-8039-44B0-8DC1-697FC9A4D185}" type="VALUE">
                      <a:rPr lang="en-US" sz="900" smtClean="0"/>
                      <a:pPr/>
                      <a:t>[ЗНАЧЕНИЕ]</a:t>
                    </a:fld>
                    <a:r>
                      <a:rPr lang="en-US" sz="900" dirty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051901640558456"/>
                      <c:h val="9.8069021306094045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BF9-40AF-AFBB-135EE1BD3588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BY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9BF9-40AF-AFBB-135EE1BD3588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BY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BF9-40AF-AFBB-135EE1BD3588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13A3FCCE-E1DC-458D-8B8E-70AA8552E4F6}" type="VALUE">
                      <a:rPr lang="en-US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BY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BF9-40AF-AFBB-135EE1BD3588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7D1B12E2-DAA4-4667-BC90-926B6ECEE6D1}" type="VALUE">
                      <a:rPr lang="en-US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BY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BF9-40AF-AFBB-135EE1BD3588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BABA78F9-EDDB-4C87-8EB6-3917742A2F31}" type="VALUE">
                      <a:rPr lang="en-US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BY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9BF9-40AF-AFBB-135EE1BD3588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9C678409-093E-4923-B71A-99AEACD8AF7A}" type="VALUE">
                      <a:rPr lang="en-US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BY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BF9-40AF-AFBB-135EE1BD35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BY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Солигорский (с 79 до 80)</c:v>
                </c:pt>
                <c:pt idx="1">
                  <c:v>Любанский (с 32 до 35)</c:v>
                </c:pt>
                <c:pt idx="2">
                  <c:v>Стародорожский (с 26 до 32)</c:v>
                </c:pt>
                <c:pt idx="3">
                  <c:v>Столбцовский (с 55 до 73)</c:v>
                </c:pt>
                <c:pt idx="4">
                  <c:v>Березинский (с 28 до 38)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1.3</c:v>
                </c:pt>
                <c:pt idx="1">
                  <c:v>9.4</c:v>
                </c:pt>
                <c:pt idx="2">
                  <c:v>23.1</c:v>
                </c:pt>
                <c:pt idx="3">
                  <c:v>32.700000000000003</c:v>
                </c:pt>
                <c:pt idx="4">
                  <c:v>35.700000000000003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BF9-40AF-AFBB-135EE1BD35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2338608"/>
        <c:axId val="132339168"/>
      </c:barChart>
      <c:catAx>
        <c:axId val="1323386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BY"/>
          </a:p>
        </c:txPr>
        <c:crossAx val="132339168"/>
        <c:crosses val="autoZero"/>
        <c:auto val="1"/>
        <c:lblAlgn val="ctr"/>
        <c:lblOffset val="100"/>
        <c:noMultiLvlLbl val="0"/>
      </c:catAx>
      <c:valAx>
        <c:axId val="1323391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2338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BY"/>
          </a:p>
        </c:txPr>
      </c:legendEntry>
      <c:layout>
        <c:manualLayout>
          <c:xMode val="edge"/>
          <c:yMode val="edge"/>
          <c:x val="1.1826790487331464E-2"/>
          <c:y val="0.80903685598719488"/>
          <c:w val="0.56453528833199718"/>
          <c:h val="0.123028305496920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BY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ru-BY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Рост гибели</c:v>
                </c:pt>
              </c:strCache>
            </c:strRef>
          </c:tx>
          <c:spPr>
            <a:solidFill>
              <a:srgbClr val="CC330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14,3%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B66-4DF4-A9DB-F32FCA43FD3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86D8B97D-25D9-4C56-A191-9CCC63648F08}" type="VALUE">
                      <a:rPr lang="en-US" smtClean="0"/>
                      <a:pPr/>
                      <a:t>[ЗНАЧЕНИЕ]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7B66-4DF4-A9DB-F32FCA43FD3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33,3%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7B66-4DF4-A9DB-F32FCA43FD3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50%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7B66-4DF4-A9DB-F32FCA43FD3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80%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7B66-4DF4-A9DB-F32FCA43FD39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chemeClr val="tx1"/>
                        </a:solidFill>
                      </a:rPr>
                      <a:t>2 р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B66-4DF4-A9DB-F32FCA43FD39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chemeClr val="tx1"/>
                        </a:solidFill>
                      </a:rPr>
                      <a:t>2</a:t>
                    </a:r>
                    <a:r>
                      <a:rPr lang="ru-RU" baseline="0" dirty="0">
                        <a:solidFill>
                          <a:schemeClr val="tx1"/>
                        </a:solidFill>
                      </a:rPr>
                      <a:t> р</a:t>
                    </a:r>
                    <a:endParaRPr lang="ru-RU" dirty="0">
                      <a:solidFill>
                        <a:schemeClr val="tx1"/>
                      </a:solidFill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7B66-4DF4-A9DB-F32FCA43FD39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ru-RU"/>
                      <a:t>2 р</a:t>
                    </a:r>
                    <a:endParaRPr lang="ru-RU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7B66-4DF4-A9DB-F32FCA43FD39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chemeClr val="tx1"/>
                        </a:solidFill>
                      </a:rPr>
                      <a:t>4 р</a:t>
                    </a:r>
                    <a:endParaRPr lang="ru-RU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7B66-4DF4-A9DB-F32FCA43FD39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ru-RU"/>
                      <a:t>8 р</a:t>
                    </a:r>
                    <a:endParaRPr lang="ru-RU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7B66-4DF4-A9DB-F32FCA43FD39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ru-RU"/>
                      <a:t>11</a:t>
                    </a:r>
                    <a:r>
                      <a:rPr lang="ru-RU" baseline="0"/>
                      <a:t> р</a:t>
                    </a:r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7B66-4DF4-A9DB-F32FCA43FD39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7D1B12E2-DAA4-4667-BC90-926B6ECEE6D1}" type="VALUE">
                      <a:rPr lang="en-US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BY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7B66-4DF4-A9DB-F32FCA43FD39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BABA78F9-EDDB-4C87-8EB6-3917742A2F31}" type="VALUE">
                      <a:rPr lang="en-US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BY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B66-4DF4-A9DB-F32FCA43FD39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9C678409-093E-4923-B71A-99AEACD8AF7A}" type="VALUE">
                      <a:rPr lang="en-US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BY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7B66-4DF4-A9DB-F32FCA43FD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BY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Молодечненский (с 7 до 8)</c:v>
                </c:pt>
                <c:pt idx="1">
                  <c:v>Дзержинский (с 6 до 7)</c:v>
                </c:pt>
                <c:pt idx="2">
                  <c:v>Копыльский (с 6 до 8)</c:v>
                </c:pt>
                <c:pt idx="3">
                  <c:v>Логойский (с 4 до 6)</c:v>
                </c:pt>
                <c:pt idx="4">
                  <c:v>Солигорский (с 5 до 9)</c:v>
                </c:pt>
                <c:pt idx="5">
                  <c:v>Березинский (с 3 до 6)</c:v>
                </c:pt>
                <c:pt idx="6">
                  <c:v>Столбцовский (с 5 до 10)</c:v>
                </c:pt>
                <c:pt idx="7">
                  <c:v>Узденский (с 1 до 2)</c:v>
                </c:pt>
                <c:pt idx="8">
                  <c:v>Крупский (с 2 до 8)</c:v>
                </c:pt>
                <c:pt idx="9">
                  <c:v>Смолевичский (с 1 до 8)</c:v>
                </c:pt>
                <c:pt idx="10">
                  <c:v>Стародорожский (с 1 до 11)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14.3</c:v>
                </c:pt>
                <c:pt idx="1">
                  <c:v>16.7</c:v>
                </c:pt>
                <c:pt idx="2">
                  <c:v>33.299999999999997</c:v>
                </c:pt>
                <c:pt idx="3">
                  <c:v>50</c:v>
                </c:pt>
                <c:pt idx="4">
                  <c:v>60</c:v>
                </c:pt>
                <c:pt idx="5">
                  <c:v>70</c:v>
                </c:pt>
                <c:pt idx="6">
                  <c:v>70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B66-4DF4-A9DB-F32FCA43FD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2338608"/>
        <c:axId val="132339168"/>
      </c:barChart>
      <c:catAx>
        <c:axId val="1323386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BY"/>
          </a:p>
        </c:txPr>
        <c:crossAx val="132339168"/>
        <c:crosses val="autoZero"/>
        <c:auto val="1"/>
        <c:lblAlgn val="ctr"/>
        <c:lblOffset val="100"/>
        <c:noMultiLvlLbl val="0"/>
      </c:catAx>
      <c:valAx>
        <c:axId val="1323391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2338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BY"/>
          </a:p>
        </c:txPr>
      </c:legendEntry>
      <c:layout>
        <c:manualLayout>
          <c:xMode val="edge"/>
          <c:yMode val="edge"/>
          <c:x val="1.1826790487331464E-2"/>
          <c:y val="0.80903685598719488"/>
          <c:w val="0.56453528833199718"/>
          <c:h val="0.123028305496920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BY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ru-BY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3054756945596219E-2"/>
          <c:y val="4.7310252564529864E-2"/>
          <c:w val="0.97694524305440378"/>
          <c:h val="0.6272247924773672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plosion val="4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1EE-496E-ABA6-A33DCE814CF6}"/>
              </c:ext>
            </c:extLst>
          </c:dPt>
          <c:dPt>
            <c:idx val="1"/>
            <c:bubble3D val="0"/>
            <c:explosion val="4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1EE-496E-ABA6-A33DCE814CF6}"/>
              </c:ext>
            </c:extLst>
          </c:dPt>
          <c:dPt>
            <c:idx val="2"/>
            <c:bubble3D val="0"/>
            <c:explosion val="7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1EE-496E-ABA6-A33DCE814CF6}"/>
              </c:ext>
            </c:extLst>
          </c:dPt>
          <c:dPt>
            <c:idx val="3"/>
            <c:bubble3D val="0"/>
            <c:spPr>
              <a:solidFill>
                <a:schemeClr val="accent1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1EE-496E-ABA6-A33DCE814CF6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71EE-496E-ABA6-A33DCE814CF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71EE-496E-ABA6-A33DCE814CF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0-8E8F-410C-81F3-28E10CD2EE32}"/>
              </c:ext>
            </c:extLst>
          </c:dPt>
          <c:dLbls>
            <c:dLbl>
              <c:idx val="0"/>
              <c:layout>
                <c:manualLayout>
                  <c:x val="-0.14432871957642618"/>
                  <c:y val="4.54418014535289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1EE-496E-ABA6-A33DCE814CF6}"/>
                </c:ext>
              </c:extLst>
            </c:dLbl>
            <c:dLbl>
              <c:idx val="1"/>
              <c:layout>
                <c:manualLayout>
                  <c:x val="-4.1881433197232781E-2"/>
                  <c:y val="-0.257672949892676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1EE-496E-ABA6-A33DCE814CF6}"/>
                </c:ext>
              </c:extLst>
            </c:dLbl>
            <c:dLbl>
              <c:idx val="2"/>
              <c:layout>
                <c:manualLayout>
                  <c:x val="0.16816803138615533"/>
                  <c:y val="-9.9688191132346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1EE-496E-ABA6-A33DCE814CF6}"/>
                </c:ext>
              </c:extLst>
            </c:dLbl>
            <c:dLbl>
              <c:idx val="3"/>
              <c:layout>
                <c:manualLayout>
                  <c:x val="-8.9042521256337381E-2"/>
                  <c:y val="1.72841950096946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1EE-496E-ABA6-A33DCE814CF6}"/>
                </c:ext>
              </c:extLst>
            </c:dLbl>
            <c:dLbl>
              <c:idx val="4"/>
              <c:layout>
                <c:manualLayout>
                  <c:x val="-2.0064404792022823E-2"/>
                  <c:y val="-5.9634550614212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1EE-496E-ABA6-A33DCE814CF6}"/>
                </c:ext>
              </c:extLst>
            </c:dLbl>
            <c:dLbl>
              <c:idx val="5"/>
              <c:layout>
                <c:manualLayout>
                  <c:x val="4.1312738190543152E-2"/>
                  <c:y val="-5.45123911768367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1EE-496E-ABA6-A33DCE814CF6}"/>
                </c:ext>
              </c:extLst>
            </c:dLbl>
            <c:dLbl>
              <c:idx val="6"/>
              <c:layout>
                <c:manualLayout>
                  <c:x val="7.6668536461915016E-2"/>
                  <c:y val="9.0589704828176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E8F-410C-81F3-28E10CD2EE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B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Неосторожное обращение с огнем</c:v>
                </c:pt>
                <c:pt idx="1">
                  <c:v>Нарушение правил устройства и эксплуатации электросетей и электрооборудования</c:v>
                </c:pt>
                <c:pt idx="2">
                  <c:v>Нарушение правил устройства и эксплуатации печей, теплогенерирующих агрегатов и устройств</c:v>
                </c:pt>
                <c:pt idx="3">
                  <c:v>Нарушение правил эксплуатации газовых устройств и агрегатов</c:v>
                </c:pt>
                <c:pt idx="4">
                  <c:v>Шалость детей с огнем</c:v>
                </c:pt>
                <c:pt idx="5">
                  <c:v>Поджоги</c:v>
                </c:pt>
                <c:pt idx="6">
                  <c:v>Иные причины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451</c:v>
                </c:pt>
                <c:pt idx="1">
                  <c:v>382</c:v>
                </c:pt>
                <c:pt idx="2">
                  <c:v>334</c:v>
                </c:pt>
                <c:pt idx="3">
                  <c:v>14</c:v>
                </c:pt>
                <c:pt idx="4">
                  <c:v>17</c:v>
                </c:pt>
                <c:pt idx="5">
                  <c:v>41</c:v>
                </c:pt>
                <c:pt idx="6">
                  <c:v>172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1EE-496E-ABA6-A33DCE814C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63559720216272264"/>
          <c:w val="0.96535416281939379"/>
          <c:h val="0.36440279783727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BY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BY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3054805504702375E-2"/>
          <c:y val="4.407495590131387E-2"/>
          <c:w val="0.97694524305440378"/>
          <c:h val="0.6272247924773672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plosion val="3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1EE-496E-ABA6-A33DCE814CF6}"/>
              </c:ext>
            </c:extLst>
          </c:dPt>
          <c:dPt>
            <c:idx val="1"/>
            <c:bubble3D val="0"/>
            <c:explosion val="9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1EE-496E-ABA6-A33DCE814CF6}"/>
              </c:ext>
            </c:extLst>
          </c:dPt>
          <c:dPt>
            <c:idx val="2"/>
            <c:bubble3D val="0"/>
            <c:explosion val="6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1EE-496E-ABA6-A33DCE814CF6}"/>
              </c:ext>
            </c:extLst>
          </c:dPt>
          <c:dPt>
            <c:idx val="3"/>
            <c:bubble3D val="0"/>
            <c:explosion val="11"/>
            <c:spPr>
              <a:solidFill>
                <a:schemeClr val="accent1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1EE-496E-ABA6-A33DCE814CF6}"/>
              </c:ext>
            </c:extLst>
          </c:dPt>
          <c:dPt>
            <c:idx val="4"/>
            <c:bubble3D val="0"/>
            <c:explosion val="9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71EE-496E-ABA6-A33DCE814CF6}"/>
              </c:ext>
            </c:extLst>
          </c:dPt>
          <c:dPt>
            <c:idx val="5"/>
            <c:bubble3D val="0"/>
            <c:explosion val="8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71EE-496E-ABA6-A33DCE814CF6}"/>
              </c:ext>
            </c:extLst>
          </c:dPt>
          <c:dPt>
            <c:idx val="6"/>
            <c:bubble3D val="0"/>
            <c:explosion val="6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C-F028-4319-B300-D136229D2D3B}"/>
              </c:ext>
            </c:extLst>
          </c:dPt>
          <c:dLbls>
            <c:dLbl>
              <c:idx val="0"/>
              <c:layout>
                <c:manualLayout>
                  <c:x val="-0.14432871957642618"/>
                  <c:y val="4.54418014535289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1EE-496E-ABA6-A33DCE814CF6}"/>
                </c:ext>
              </c:extLst>
            </c:dLbl>
            <c:dLbl>
              <c:idx val="1"/>
              <c:layout>
                <c:manualLayout>
                  <c:x val="0.12578952640710345"/>
                  <c:y val="-0.206365566370487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1EE-496E-ABA6-A33DCE814CF6}"/>
                </c:ext>
              </c:extLst>
            </c:dLbl>
            <c:dLbl>
              <c:idx val="2"/>
              <c:layout>
                <c:manualLayout>
                  <c:x val="9.4811986559258238E-2"/>
                  <c:y val="6.13353410469359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1EE-496E-ABA6-A33DCE814CF6}"/>
                </c:ext>
              </c:extLst>
            </c:dLbl>
            <c:dLbl>
              <c:idx val="3"/>
              <c:layout>
                <c:manualLayout>
                  <c:x val="-4.7124781355253359E-2"/>
                  <c:y val="1.67597963738550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1EE-496E-ABA6-A33DCE814CF6}"/>
                </c:ext>
              </c:extLst>
            </c:dLbl>
            <c:dLbl>
              <c:idx val="4"/>
              <c:layout>
                <c:manualLayout>
                  <c:x val="-1.4388594281991199E-2"/>
                  <c:y val="-1.6684953904960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1EE-496E-ABA6-A33DCE814CF6}"/>
                </c:ext>
              </c:extLst>
            </c:dLbl>
            <c:dLbl>
              <c:idx val="5"/>
              <c:layout>
                <c:manualLayout>
                  <c:x val="4.959328190587519E-2"/>
                  <c:y val="7.2629921994139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1EE-496E-ABA6-A33DCE814CF6}"/>
                </c:ext>
              </c:extLst>
            </c:dLbl>
            <c:dLbl>
              <c:idx val="6"/>
              <c:layout>
                <c:manualLayout>
                  <c:x val="-2.1549679040486431E-3"/>
                  <c:y val="8.672439370088633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028-4319-B300-D136229D2D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B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Состояние алкогольного (наркотического) опьянения </c:v>
                </c:pt>
                <c:pt idx="1">
                  <c:v>Состояние сна</c:v>
                </c:pt>
                <c:pt idx="2">
                  <c:v>Преклонный возраст</c:v>
                </c:pt>
                <c:pt idx="3">
                  <c:v>Болезни, физические недостатки</c:v>
                </c:pt>
                <c:pt idx="4">
                  <c:v>Паника, непраильные действия</c:v>
                </c:pt>
                <c:pt idx="5">
                  <c:v>Прочия условия</c:v>
                </c:pt>
                <c:pt idx="6">
                  <c:v>Оставленные без присмотра дети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109</c:v>
                </c:pt>
                <c:pt idx="1">
                  <c:v>51</c:v>
                </c:pt>
                <c:pt idx="2">
                  <c:v>24</c:v>
                </c:pt>
                <c:pt idx="3">
                  <c:v>7</c:v>
                </c:pt>
                <c:pt idx="4">
                  <c:v>10</c:v>
                </c:pt>
                <c:pt idx="5">
                  <c:v>25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1EE-496E-ABA6-A33DCE814C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3054756945596219E-2"/>
          <c:y val="0.70614516666937488"/>
          <c:w val="0.96535416281939379"/>
          <c:h val="0.293854953838427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BY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BY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0.23668</cdr:x>
      <cdr:y>0.01841</cdr:y>
    </cdr:from>
    <cdr:to>
      <cdr:x>0.33815</cdr:x>
      <cdr:y>0.10349</cdr:y>
    </cdr:to>
    <cdr:sp macro="" textlink="">
      <cdr:nvSpPr>
        <cdr:cNvPr id="4" name="Прямоугольник 3">
          <a:extLst xmlns:a="http://schemas.openxmlformats.org/drawingml/2006/main">
            <a:ext uri="{FF2B5EF4-FFF2-40B4-BE49-F238E27FC236}">
              <a16:creationId xmlns:a16="http://schemas.microsoft.com/office/drawing/2014/main" id="{9C63F62B-2033-ED70-15FC-B825C92A4D2D}"/>
            </a:ext>
          </a:extLst>
        </cdr:cNvPr>
        <cdr:cNvSpPr/>
      </cdr:nvSpPr>
      <cdr:spPr>
        <a:xfrm xmlns:a="http://schemas.openxmlformats.org/drawingml/2006/main">
          <a:off x="1406614" y="66586"/>
          <a:ext cx="603050" cy="3077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- 7 %</a:t>
          </a:r>
          <a:endParaRPr lang="ru-RU" sz="1400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0.72133</cdr:x>
      <cdr:y>0.03823</cdr:y>
    </cdr:from>
    <cdr:to>
      <cdr:x>0.86784</cdr:x>
      <cdr:y>0.12332</cdr:y>
    </cdr:to>
    <cdr:sp macro="" textlink="">
      <cdr:nvSpPr>
        <cdr:cNvPr id="5" name="Прямоугольник 4">
          <a:extLst xmlns:a="http://schemas.openxmlformats.org/drawingml/2006/main">
            <a:ext uri="{FF2B5EF4-FFF2-40B4-BE49-F238E27FC236}">
              <a16:creationId xmlns:a16="http://schemas.microsoft.com/office/drawing/2014/main" id="{7CDFD71D-4933-0DC8-3A70-65FAEA04AF68}"/>
            </a:ext>
          </a:extLst>
        </cdr:cNvPr>
        <cdr:cNvSpPr/>
      </cdr:nvSpPr>
      <cdr:spPr>
        <a:xfrm xmlns:a="http://schemas.openxmlformats.org/drawingml/2006/main">
          <a:off x="4286934" y="138292"/>
          <a:ext cx="870751" cy="3077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+ 18,3 %</a:t>
          </a:r>
          <a:endParaRPr lang="ru-RU" sz="14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687" cy="496005"/>
          </a:xfrm>
          <a:prstGeom prst="rect">
            <a:avLst/>
          </a:prstGeom>
        </p:spPr>
        <p:txBody>
          <a:bodyPr vert="horz" lIns="88320" tIns="44160" rIns="88320" bIns="44160" rtlCol="0"/>
          <a:lstStyle>
            <a:lvl1pPr algn="l" eaLnBrk="1" hangingPunct="1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322" y="0"/>
            <a:ext cx="2949686" cy="496005"/>
          </a:xfrm>
          <a:prstGeom prst="rect">
            <a:avLst/>
          </a:prstGeom>
        </p:spPr>
        <p:txBody>
          <a:bodyPr vert="horz" lIns="88320" tIns="44160" rIns="88320" bIns="44160" rtlCol="0"/>
          <a:lstStyle>
            <a:lvl1pPr algn="r" eaLnBrk="1" hangingPunct="1">
              <a:defRPr sz="1100">
                <a:latin typeface="Arial" charset="0"/>
              </a:defRPr>
            </a:lvl1pPr>
          </a:lstStyle>
          <a:p>
            <a:pPr>
              <a:defRPr/>
            </a:pPr>
            <a:fld id="{8E5DBBA6-0BAB-4E34-9D05-F1360D66B2AE}" type="datetimeFigureOut">
              <a:rPr lang="ru-RU"/>
              <a:pPr>
                <a:defRPr/>
              </a:pPr>
              <a:t>14.04.2023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7713"/>
            <a:ext cx="6624637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320" tIns="44160" rIns="88320" bIns="4416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081" y="4723247"/>
            <a:ext cx="5445453" cy="4473645"/>
          </a:xfrm>
          <a:prstGeom prst="rect">
            <a:avLst/>
          </a:prstGeom>
        </p:spPr>
        <p:txBody>
          <a:bodyPr vert="horz" lIns="88320" tIns="44160" rIns="88320" bIns="4416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6495"/>
            <a:ext cx="2949687" cy="496005"/>
          </a:xfrm>
          <a:prstGeom prst="rect">
            <a:avLst/>
          </a:prstGeom>
        </p:spPr>
        <p:txBody>
          <a:bodyPr vert="horz" lIns="88320" tIns="44160" rIns="88320" bIns="44160" rtlCol="0" anchor="b"/>
          <a:lstStyle>
            <a:lvl1pPr algn="l" eaLnBrk="1" hangingPunct="1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322" y="9446495"/>
            <a:ext cx="2949686" cy="496005"/>
          </a:xfrm>
          <a:prstGeom prst="rect">
            <a:avLst/>
          </a:prstGeom>
        </p:spPr>
        <p:txBody>
          <a:bodyPr vert="horz" wrap="square" lIns="88320" tIns="44160" rIns="88320" bIns="4416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/>
            </a:lvl1pPr>
          </a:lstStyle>
          <a:p>
            <a:fld id="{8DC1D5A6-C2F8-4447-999F-1979406E6E7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7881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D5A6-C2F8-4447-999F-1979406E6E7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432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703513" y="511175"/>
            <a:ext cx="4535487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C1D5A6-C2F8-4447-999F-1979406E6E76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4174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1D5A6-C2F8-4447-999F-1979406E6E7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640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1D5A6-C2F8-4447-999F-1979406E6E7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192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1D5A6-C2F8-4447-999F-1979406E6E7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0959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1D5A6-C2F8-4447-999F-1979406E6E7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82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1D5A6-C2F8-4447-999F-1979406E6E76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0709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1D5A6-C2F8-4447-999F-1979406E6E76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5820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1D5A6-C2F8-4447-999F-1979406E6E76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498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7700" y="1085850"/>
            <a:ext cx="7848600" cy="970360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2286000"/>
            <a:ext cx="8077200" cy="476250"/>
          </a:xfrm>
        </p:spPr>
        <p:txBody>
          <a:bodyPr/>
          <a:lstStyle>
            <a:lvl1pPr marL="0" indent="0" algn="ctr">
              <a:buFontTx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pPr>
              <a:defRPr/>
            </a:pPr>
            <a:fld id="{DD52B0D2-6515-41D3-B24E-AE4D0DA8B842}" type="datetimeFigureOut">
              <a:rPr lang="ru-RU"/>
              <a:pPr>
                <a:defRPr/>
              </a:pPr>
              <a:t>14.04.2023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latin typeface="Trebuchet MS" pitchFamily="34" charset="0"/>
              </a:defRPr>
            </a:lvl1pPr>
          </a:lstStyle>
          <a:p>
            <a:fld id="{ECA8EEF7-09F4-404B-92C4-F36820231C9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6D66E-401F-4689-A429-E5BD83BC9E87}" type="datetimeFigureOut">
              <a:rPr lang="ru-RU"/>
              <a:pPr>
                <a:defRPr/>
              </a:pPr>
              <a:t>14.04.2023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65F9C9-7139-42C6-A914-614D1544AA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514350"/>
            <a:ext cx="2019300" cy="42862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4" y="514350"/>
            <a:ext cx="5907087" cy="42862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C8AC6-D2DF-4B4D-A141-D28DEEF3C8DE}" type="datetimeFigureOut">
              <a:rPr lang="ru-RU"/>
              <a:pPr>
                <a:defRPr/>
              </a:pPr>
              <a:t>14.04.2023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6E1567-D72C-497F-BACE-89D9922F447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4" y="514350"/>
            <a:ext cx="8078787" cy="6858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428750"/>
            <a:ext cx="3962400" cy="33718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0414" y="1428750"/>
            <a:ext cx="3963987" cy="16287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0414" y="3171825"/>
            <a:ext cx="3963987" cy="16287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CBB84-50D3-4F4F-9608-82166C5D493D}" type="datetimeFigureOut">
              <a:rPr lang="ru-RU"/>
              <a:pPr>
                <a:defRPr/>
              </a:pPr>
              <a:t>14.04.2023</a:t>
            </a:fld>
            <a:endParaRPr lang="ru-RU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0E2014-A081-4B83-BC19-2611CC1271E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4" y="514350"/>
            <a:ext cx="8078787" cy="6858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5614" y="1428750"/>
            <a:ext cx="8078787" cy="3371850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280FF-D768-4A9F-AEB7-6F12C9B8D82F}" type="datetimeFigureOut">
              <a:rPr lang="ru-RU"/>
              <a:pPr>
                <a:defRPr/>
              </a:pPr>
              <a:t>14.04.2023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06AABA-1536-4745-8E21-3013A5536A0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5614" y="514350"/>
            <a:ext cx="8078787" cy="42862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090FD-EC02-4A2A-B708-01E0559408BF}" type="datetimeFigureOut">
              <a:rPr lang="ru-RU"/>
              <a:pPr>
                <a:defRPr/>
              </a:pPr>
              <a:t>14.04.2023</a:t>
            </a:fld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B300D2-EC8B-4A55-8541-5AE98509C9F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4" y="514350"/>
            <a:ext cx="8078787" cy="6858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5614" y="1428750"/>
            <a:ext cx="8078787" cy="3371850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68112-BBD2-4D96-AE16-7C7823D53ADB}" type="datetimeFigureOut">
              <a:rPr lang="ru-RU"/>
              <a:pPr>
                <a:defRPr/>
              </a:pPr>
              <a:t>14.04.2023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99A3EA-D957-4411-8E13-EEABB0F25CE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D75DC-E813-400C-86B1-5880439C645E}" type="datetimeFigureOut">
              <a:rPr lang="ru-RU"/>
              <a:pPr>
                <a:defRPr/>
              </a:pPr>
              <a:t>14.04.2023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D26B7D-2ABF-422F-9CA4-4A8943EA6C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775D2-4554-4522-B3D7-EB4F93975079}" type="datetimeFigureOut">
              <a:rPr lang="ru-RU"/>
              <a:pPr>
                <a:defRPr/>
              </a:pPr>
              <a:t>14.04.2023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8A79B6-944F-4BD3-B8F1-21134E9B023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428750"/>
            <a:ext cx="3962400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0414" y="1428750"/>
            <a:ext cx="3963987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661AB-09F0-4C6E-88CC-E3AC44C931D7}" type="datetimeFigureOut">
              <a:rPr lang="ru-RU"/>
              <a:pPr>
                <a:defRPr/>
              </a:pPr>
              <a:t>14.04.2023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0C1259-F7FA-41D0-85C2-CFAD71FCD84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912D0-C357-4209-B954-3E863C015281}" type="datetimeFigureOut">
              <a:rPr lang="ru-RU"/>
              <a:pPr>
                <a:defRPr/>
              </a:pPr>
              <a:t>14.04.2023</a:t>
            </a:fld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A530D8-8252-4C17-B91F-D6F58A6D8BC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32A11-927C-413D-81E7-875068F35099}" type="datetimeFigureOut">
              <a:rPr lang="ru-RU"/>
              <a:pPr>
                <a:defRPr/>
              </a:pPr>
              <a:t>14.04.2023</a:t>
            </a:fld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805DA1-C1D0-406A-90C9-A03D5D74826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0358B-1E47-40D8-B4F9-357614A744A1}" type="datetimeFigureOut">
              <a:rPr lang="ru-RU"/>
              <a:pPr>
                <a:defRPr/>
              </a:pPr>
              <a:t>14.04.2023</a:t>
            </a:fld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BCDDF6-436E-4BAC-8EA0-CF4D6623474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EC619-EB01-4E0B-99F7-69DB81015771}" type="datetimeFigureOut">
              <a:rPr lang="ru-RU"/>
              <a:pPr>
                <a:defRPr/>
              </a:pPr>
              <a:t>14.04.2023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68FBF5-BEB8-438E-941C-135A5D2C604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9DD2F-220B-437C-9813-4D13C18D3A4E}" type="datetimeFigureOut">
              <a:rPr lang="ru-RU"/>
              <a:pPr>
                <a:defRPr/>
              </a:pPr>
              <a:t>14.04.2023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CBD718-1953-4C7E-94B0-5E2C6030EB5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428750"/>
            <a:ext cx="8078787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8" tIns="45710" rIns="91418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Текст второго уровня</a:t>
            </a:r>
          </a:p>
          <a:p>
            <a:pPr lvl="2"/>
            <a:r>
              <a:rPr lang="ru-RU"/>
              <a:t>Текст третьего уровня</a:t>
            </a:r>
          </a:p>
          <a:p>
            <a:pPr lvl="3"/>
            <a:r>
              <a:rPr lang="ru-RU"/>
              <a:t> Текст четвертого уровня</a:t>
            </a:r>
          </a:p>
          <a:p>
            <a:pPr lvl="4"/>
            <a:r>
              <a:rPr lang="ru-RU"/>
              <a:t>Текст пятого уровня</a:t>
            </a:r>
          </a:p>
          <a:p>
            <a:pPr lvl="1"/>
            <a:endParaRPr lang="ru-RU"/>
          </a:p>
          <a:p>
            <a:pPr lvl="2"/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514350"/>
            <a:ext cx="807878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8" tIns="45710" rIns="91418" bIns="4571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4972050"/>
            <a:ext cx="19050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10" rIns="91418" bIns="4571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100" b="1">
                <a:latin typeface="Arial" charset="0"/>
              </a:defRPr>
            </a:lvl1pPr>
          </a:lstStyle>
          <a:p>
            <a:pPr>
              <a:defRPr/>
            </a:pPr>
            <a:fld id="{F5233C52-BCB7-47D9-AAB1-A3A2B4B30344}" type="datetimeFigureOut">
              <a:rPr lang="ru-RU"/>
              <a:pPr>
                <a:defRPr/>
              </a:pPr>
              <a:t>14.04.2023</a:t>
            </a:fld>
            <a:endParaRPr lang="ru-RU" dirty="0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972050"/>
            <a:ext cx="28956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10" rIns="91418" bIns="4571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 b="1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4972050"/>
            <a:ext cx="19050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10" rIns="91418" bIns="4571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 b="1"/>
            </a:lvl1pPr>
          </a:lstStyle>
          <a:p>
            <a:fld id="{43883E6B-29B9-4CAB-A01D-FD89EE9A7A4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04" r:id="rId1"/>
    <p:sldLayoutId id="2147484590" r:id="rId2"/>
    <p:sldLayoutId id="2147484591" r:id="rId3"/>
    <p:sldLayoutId id="2147484592" r:id="rId4"/>
    <p:sldLayoutId id="2147484593" r:id="rId5"/>
    <p:sldLayoutId id="2147484594" r:id="rId6"/>
    <p:sldLayoutId id="2147484595" r:id="rId7"/>
    <p:sldLayoutId id="2147484596" r:id="rId8"/>
    <p:sldLayoutId id="2147484597" r:id="rId9"/>
    <p:sldLayoutId id="2147484598" r:id="rId10"/>
    <p:sldLayoutId id="2147484599" r:id="rId11"/>
    <p:sldLayoutId id="2147484600" r:id="rId12"/>
    <p:sldLayoutId id="2147484601" r:id="rId13"/>
    <p:sldLayoutId id="2147484602" r:id="rId14"/>
    <p:sldLayoutId id="2147484603" r:id="rId15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9pPr>
    </p:titleStyle>
    <p:bodyStyle>
      <a:lvl1pPr marL="344488" indent="-344488" algn="l" rtl="0" eaLnBrk="0" fontAlgn="base" hangingPunct="0">
        <a:lnSpc>
          <a:spcPct val="125000"/>
        </a:lnSpc>
        <a:spcBef>
          <a:spcPct val="20000"/>
        </a:spcBef>
        <a:spcAft>
          <a:spcPct val="0"/>
        </a:spcAft>
        <a:buClr>
          <a:schemeClr val="bg2"/>
        </a:buClr>
        <a:buChar char="•"/>
        <a:defRPr sz="3200">
          <a:solidFill>
            <a:srgbClr val="284C6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rebuchet MS" pitchFamily="34" charset="0"/>
        <a:buChar char="−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rebuchet MS" pitchFamily="34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D:\новая сетевая\Эмблема МОУ МЧС в пнг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987824" y="0"/>
            <a:ext cx="2664296" cy="2578691"/>
          </a:xfrm>
          <a:noFill/>
        </p:spPr>
      </p:pic>
      <p:sp>
        <p:nvSpPr>
          <p:cNvPr id="7" name="Прямоугольник 6"/>
          <p:cNvSpPr/>
          <p:nvPr/>
        </p:nvSpPr>
        <p:spPr>
          <a:xfrm>
            <a:off x="-596208" y="2422797"/>
            <a:ext cx="9144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/>
            <a:br>
              <a:rPr lang="ru-RU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br>
              <a:rPr 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26912" y="2392019"/>
            <a:ext cx="792088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 </a:t>
            </a:r>
            <a:endParaRPr lang="ru-RU" dirty="0"/>
          </a:p>
          <a:p>
            <a:pPr algn="ctr"/>
            <a:r>
              <a:rPr lang="ru-RU" sz="2800" dirty="0">
                <a:solidFill>
                  <a:srgbClr val="284C6A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Причины и условия возникновения пожаров. </a:t>
            </a:r>
          </a:p>
          <a:p>
            <a:pPr algn="ctr"/>
            <a:r>
              <a:rPr lang="ru-RU" sz="2800" dirty="0">
                <a:solidFill>
                  <a:srgbClr val="284C6A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Требования по обеспечению пожарной безопасности на приусадебных участках граждан и землях сельскохозяйственного назначения</a:t>
            </a:r>
          </a:p>
        </p:txBody>
      </p:sp>
    </p:spTree>
    <p:extLst>
      <p:ext uri="{BB962C8B-B14F-4D97-AF65-F5344CB8AC3E}">
        <p14:creationId xmlns:p14="http://schemas.microsoft.com/office/powerpoint/2010/main" val="27502897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7E7BE6-B62D-9A37-66B0-08E684204B96}"/>
              </a:ext>
            </a:extLst>
          </p:cNvPr>
          <p:cNvSpPr txBox="1"/>
          <p:nvPr/>
        </p:nvSpPr>
        <p:spPr>
          <a:xfrm>
            <a:off x="323527" y="71842"/>
            <a:ext cx="87239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Сравнительный анализ общего количества </a:t>
            </a:r>
          </a:p>
          <a:p>
            <a:pPr algn="ctr"/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загораний в природных экосистемах</a:t>
            </a:r>
            <a:endParaRPr lang="ru-RU" sz="2400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CBD3A12-16C8-FEDF-A7EE-6659CC86D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39" y="981457"/>
            <a:ext cx="9090836" cy="421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03516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1AE7D88-AFA6-4C44-810B-3B96439B97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1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48438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5599B0-117E-12DF-DE2C-DBFF66086988}"/>
              </a:ext>
            </a:extLst>
          </p:cNvPr>
          <p:cNvSpPr txBox="1"/>
          <p:nvPr/>
        </p:nvSpPr>
        <p:spPr>
          <a:xfrm>
            <a:off x="107504" y="195486"/>
            <a:ext cx="87959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 марта 2023 года </a:t>
            </a:r>
          </a:p>
          <a:p>
            <a:pPr algn="ctr"/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Бор Пуховичского района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78CFEF-8562-FE13-FD5B-7420008B391A}"/>
              </a:ext>
            </a:extLst>
          </p:cNvPr>
          <p:cNvSpPr txBox="1"/>
          <p:nvPr/>
        </p:nvSpPr>
        <p:spPr>
          <a:xfrm>
            <a:off x="174011" y="4374949"/>
            <a:ext cx="879597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самостоятельном тушении пожара сухой растительности пострадала женщина 1932 г.р. </a:t>
            </a:r>
            <a:endParaRPr lang="ru-BY" sz="16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8AF63C0-5715-97C1-EE2A-B19D0A8B74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071" y="1279552"/>
            <a:ext cx="3830264" cy="287269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8B9440C-77C1-D08C-4EA6-0EE8613FB8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29" y="1279552"/>
            <a:ext cx="3830264" cy="287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32193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5646714" y="1036014"/>
            <a:ext cx="2868331" cy="2615154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3" name="Прямоугольник 2"/>
          <p:cNvSpPr/>
          <p:nvPr/>
        </p:nvSpPr>
        <p:spPr>
          <a:xfrm>
            <a:off x="6012160" y="1558761"/>
            <a:ext cx="23192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разжигание костров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запрещенных местах возможна как </a:t>
            </a:r>
            <a:r>
              <a:rPr lang="ru-RU" sz="1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административная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и </a:t>
            </a:r>
            <a:r>
              <a:rPr lang="ru-RU" sz="1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уголовная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ответственность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464206" y="1076024"/>
            <a:ext cx="4101391" cy="4067475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Разводить костры следует при условии обеспечения </a:t>
            </a:r>
            <a:r>
              <a:rPr lang="ru-RU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непрерывного контроля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процессом горения и тления</a:t>
            </a:r>
          </a:p>
          <a:p>
            <a:pPr marL="48006" indent="0">
              <a:buNone/>
            </a:pPr>
            <a:endParaRPr lang="ru-RU" sz="1200" dirty="0">
              <a:solidFill>
                <a:srgbClr val="33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Места для разведения костров </a:t>
            </a:r>
            <a:r>
              <a:rPr lang="ru-RU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быть очищены</a:t>
            </a:r>
            <a:r>
              <a:rPr lang="ru-RU" sz="1200" dirty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горючих веществ и материалов, сухой растительности и обеспечены средствами тушения </a:t>
            </a:r>
          </a:p>
          <a:p>
            <a:pPr marL="48006" indent="0">
              <a:buNone/>
            </a:pPr>
            <a:endParaRPr lang="ru-RU" sz="1200" dirty="0">
              <a:solidFill>
                <a:srgbClr val="33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горения и тления должен осуществляться таким образом, чтобы </a:t>
            </a:r>
            <a:r>
              <a:rPr lang="ru-RU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пламя и искры не попадали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горючие элементы зданий, хозяйственных строений и сооружений, на хранящиеся горючие вещества и материалы</a:t>
            </a:r>
          </a:p>
          <a:p>
            <a:pPr marL="64008" indent="0">
              <a:buNone/>
            </a:pPr>
            <a:endParaRPr lang="ru-RU" sz="1200" dirty="0">
              <a:solidFill>
                <a:srgbClr val="33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допускается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разведение костров на торфяных грунтах, под кронами деревьев. Использование для разжигания костров и угля легковоспламеняющихся и горючих жидкостей (за исключением жидкостей, специально предназначенных для розжига) не допускается.</a:t>
            </a: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>
          <a:xfrm>
            <a:off x="5176311" y="3874158"/>
            <a:ext cx="3538502" cy="648774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окончании процесса горения остатки горящих (тлеющих) материалов </a:t>
            </a:r>
            <a:r>
              <a:rPr lang="ru-RU" sz="1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быть потушены</a:t>
            </a:r>
            <a:r>
              <a:rPr lang="ru-RU" sz="1100" dirty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полного прекращения тления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98862"/>
            <a:ext cx="8352928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придомовой территории, земельных участках, предоставленных для ведения коллективного садоводства или дачного строительства, </a:t>
            </a:r>
            <a:b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допускается выжигание сухой растительности на корню</a:t>
            </a:r>
            <a:endParaRPr 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88440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B73853-977E-7267-F9C0-4C2648622522}"/>
              </a:ext>
            </a:extLst>
          </p:cNvPr>
          <p:cNvSpPr txBox="1"/>
          <p:nvPr/>
        </p:nvSpPr>
        <p:spPr>
          <a:xfrm>
            <a:off x="359532" y="843558"/>
            <a:ext cx="8424936" cy="4501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</a:pPr>
            <a:r>
              <a:rPr lang="ru-RU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1 квартале 2023 года было выявлено </a:t>
            </a:r>
            <a:r>
              <a:rPr lang="ru-RU" sz="25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1178 мест </a:t>
            </a:r>
            <a:r>
              <a:rPr lang="ru-RU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населенных пунктах и на прилегающих к ним территориях, где не был наведен соответствующий порядок (наличие мусора, сухой травы, бурьяна и т.д.). </a:t>
            </a:r>
          </a:p>
          <a:p>
            <a:pPr indent="450215" algn="just">
              <a:lnSpc>
                <a:spcPct val="150000"/>
              </a:lnSpc>
            </a:pPr>
            <a:r>
              <a:rPr lang="ru-RU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 данным фактам направлено </a:t>
            </a:r>
            <a:r>
              <a:rPr lang="ru-RU" sz="25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162</a:t>
            </a:r>
            <a:r>
              <a:rPr lang="ru-RU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информации землепользователям и заинтересованным субъектам профилактики, меры были приняты по </a:t>
            </a:r>
            <a:r>
              <a:rPr lang="ru-RU" sz="25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309</a:t>
            </a:r>
            <a:r>
              <a:rPr lang="ru-RU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фактам (26 %). </a:t>
            </a:r>
            <a:endParaRPr lang="ru-RU" sz="2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7BEA92C-4565-ECEB-7672-37B32B009380}"/>
              </a:ext>
            </a:extLst>
          </p:cNvPr>
          <p:cNvSpPr txBox="1">
            <a:spLocks/>
          </p:cNvSpPr>
          <p:nvPr/>
        </p:nvSpPr>
        <p:spPr bwMode="auto">
          <a:xfrm>
            <a:off x="1115616" y="0"/>
            <a:ext cx="739521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8" tIns="45710" rIns="91418" bIns="4571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 algn="ctr" defTabSz="360363"/>
            <a:r>
              <a:rPr lang="ru-RU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Меры реагирования</a:t>
            </a:r>
            <a:endParaRPr lang="ru-RU" sz="2000" b="1" i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14961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5AF802-2EE1-532E-93E9-E08D05B73917}"/>
              </a:ext>
            </a:extLst>
          </p:cNvPr>
          <p:cNvSpPr txBox="1"/>
          <p:nvPr/>
        </p:nvSpPr>
        <p:spPr>
          <a:xfrm>
            <a:off x="77749" y="4380404"/>
            <a:ext cx="41522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Минский район, </a:t>
            </a:r>
            <a:r>
              <a:rPr lang="ru-RU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д.Звенячи</a:t>
            </a:r>
            <a:endParaRPr lang="ru-RU" sz="16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17B38EC-086F-48B5-932C-2ED83BBBD3F4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568" y="956434"/>
            <a:ext cx="4018604" cy="3031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87F758D-D1C4-406A-836D-CCD62DE76821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950332"/>
            <a:ext cx="4374456" cy="303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8395249-2A8E-471D-B0A4-1EA2F7A8EAC9}"/>
              </a:ext>
            </a:extLst>
          </p:cNvPr>
          <p:cNvSpPr txBox="1"/>
          <p:nvPr/>
        </p:nvSpPr>
        <p:spPr>
          <a:xfrm>
            <a:off x="4414912" y="4380404"/>
            <a:ext cx="4152243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Пуховичский район, д. </a:t>
            </a:r>
            <a:r>
              <a:rPr lang="ru-RU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Скобровка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ул. Центральная, 92</a:t>
            </a:r>
          </a:p>
          <a:p>
            <a:pPr algn="ctr"/>
            <a:endParaRPr lang="ru-RU" sz="16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010B69DA-D39B-4832-A407-37B82482CC24}"/>
              </a:ext>
            </a:extLst>
          </p:cNvPr>
          <p:cNvSpPr txBox="1">
            <a:spLocks/>
          </p:cNvSpPr>
          <p:nvPr/>
        </p:nvSpPr>
        <p:spPr bwMode="auto">
          <a:xfrm>
            <a:off x="1171936" y="74435"/>
            <a:ext cx="739521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8" tIns="45710" rIns="91418" bIns="4571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 algn="ctr" defTabSz="360363"/>
            <a:r>
              <a:rPr lang="ru-RU" sz="2800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пожароопасных участков Минской области</a:t>
            </a:r>
            <a:endParaRPr lang="ru-RU" sz="2000" b="1" i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28771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718E56-8C89-34D9-D9A1-4CCF96DA607D}"/>
              </a:ext>
            </a:extLst>
          </p:cNvPr>
          <p:cNvSpPr txBox="1"/>
          <p:nvPr/>
        </p:nvSpPr>
        <p:spPr>
          <a:xfrm>
            <a:off x="611560" y="41632"/>
            <a:ext cx="784773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Крупский район</a:t>
            </a:r>
          </a:p>
          <a:p>
            <a:pPr algn="ctr"/>
            <a:endParaRPr lang="ru-RU" sz="3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Холопеничский</a:t>
            </a:r>
            <a:r>
              <a:rPr lang="ru-RU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/С, д. Борки, д. 5 </a:t>
            </a:r>
          </a:p>
          <a:p>
            <a:pPr algn="ctr"/>
            <a:endParaRPr lang="ru-R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0E46A3-3286-AADB-22BC-1B0D4104D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64962"/>
            <a:ext cx="4295431" cy="288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7225241-A8DF-0CE3-C6E2-02251AEF4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64962"/>
            <a:ext cx="3959122" cy="288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0DA806-ED12-A4F7-D70F-2C6C451B0744}"/>
              </a:ext>
            </a:extLst>
          </p:cNvPr>
          <p:cNvSpPr txBox="1"/>
          <p:nvPr/>
        </p:nvSpPr>
        <p:spPr>
          <a:xfrm>
            <a:off x="1763688" y="3939902"/>
            <a:ext cx="13867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«БЫЛО»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86FBB9-4A8B-97F2-F697-335CAE36F361}"/>
              </a:ext>
            </a:extLst>
          </p:cNvPr>
          <p:cNvSpPr txBox="1"/>
          <p:nvPr/>
        </p:nvSpPr>
        <p:spPr>
          <a:xfrm>
            <a:off x="-372506" y="4228901"/>
            <a:ext cx="53994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пустующее ветхое строение</a:t>
            </a:r>
            <a:endParaRPr lang="ru-RU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574376-B323-B568-BDA9-F6FE9AA50477}"/>
              </a:ext>
            </a:extLst>
          </p:cNvPr>
          <p:cNvSpPr txBox="1"/>
          <p:nvPr/>
        </p:nvSpPr>
        <p:spPr>
          <a:xfrm>
            <a:off x="6372200" y="393990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«СТАЛО»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B979B7-D77E-3CE2-9DC0-35A8B0C69E83}"/>
              </a:ext>
            </a:extLst>
          </p:cNvPr>
          <p:cNvSpPr txBox="1"/>
          <p:nvPr/>
        </p:nvSpPr>
        <p:spPr>
          <a:xfrm>
            <a:off x="4753250" y="4309234"/>
            <a:ext cx="41726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выполнены работы по сносу ветхого строения и благоустройству территории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4530054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846E84F-271C-4D0D-8652-78FC0E23E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63" y="6598"/>
            <a:ext cx="4863795" cy="39846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AD6F00D-EBD9-4AC2-96BD-A55DA49371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842" r="4286"/>
          <a:stretch/>
        </p:blipFill>
        <p:spPr>
          <a:xfrm>
            <a:off x="4949237" y="1708420"/>
            <a:ext cx="4170107" cy="345031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4127555-9943-4C43-B6F9-E54C67C323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9237" y="6598"/>
            <a:ext cx="4170107" cy="170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02823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455613" y="3357563"/>
            <a:ext cx="8078787" cy="1443037"/>
          </a:xfrm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sz="4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Благодарю за внимание!</a:t>
            </a:r>
          </a:p>
        </p:txBody>
      </p:sp>
      <p:pic>
        <p:nvPicPr>
          <p:cNvPr id="17411" name="Picture 3" descr="D:\новая сетевая\Эмблема МОУ МЧС в пнг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25" y="0"/>
            <a:ext cx="328612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E431A6-1906-4C89-BD57-C971BF3A5E80}" type="slidenum">
              <a:rPr kumimoji="0" lang="ru-RU" altLang="ru-RU" sz="11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altLang="ru-RU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65213" y="47625"/>
            <a:ext cx="8078787" cy="685800"/>
          </a:xfrm>
        </p:spPr>
        <p:txBody>
          <a:bodyPr/>
          <a:lstStyle/>
          <a:p>
            <a:pPr algn="ctr" defTabSz="360354"/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Оперативная обстановка в 2022 году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065213" y="1430338"/>
            <a:ext cx="8078787" cy="323691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13" name="Объект 5">
            <a:extLst>
              <a:ext uri="{FF2B5EF4-FFF2-40B4-BE49-F238E27FC236}">
                <a16:creationId xmlns:a16="http://schemas.microsoft.com/office/drawing/2014/main" id="{2CB4B490-36D2-C744-30B3-0B2DC336AB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0217718"/>
              </p:ext>
            </p:extLst>
          </p:nvPr>
        </p:nvGraphicFramePr>
        <p:xfrm>
          <a:off x="672778" y="672068"/>
          <a:ext cx="8020168" cy="1792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Объект 16">
            <a:extLst>
              <a:ext uri="{FF2B5EF4-FFF2-40B4-BE49-F238E27FC236}">
                <a16:creationId xmlns:a16="http://schemas.microsoft.com/office/drawing/2014/main" id="{C62DF692-BF8B-E7A8-5413-BE44A5BBE592}"/>
              </a:ext>
            </a:extLst>
          </p:cNvPr>
          <p:cNvGraphicFramePr>
            <a:graphicFrameLocks/>
          </p:cNvGraphicFramePr>
          <p:nvPr/>
        </p:nvGraphicFramePr>
        <p:xfrm>
          <a:off x="395536" y="2571439"/>
          <a:ext cx="4580648" cy="1988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Объект 16">
            <a:extLst>
              <a:ext uri="{FF2B5EF4-FFF2-40B4-BE49-F238E27FC236}">
                <a16:creationId xmlns:a16="http://schemas.microsoft.com/office/drawing/2014/main" id="{E28ED398-0381-9524-D731-51DA33A17155}"/>
              </a:ext>
            </a:extLst>
          </p:cNvPr>
          <p:cNvGraphicFramePr>
            <a:graphicFrameLocks/>
          </p:cNvGraphicFramePr>
          <p:nvPr/>
        </p:nvGraphicFramePr>
        <p:xfrm>
          <a:off x="5436096" y="2543601"/>
          <a:ext cx="3932576" cy="2619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885233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4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4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4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4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4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4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4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4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4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4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4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4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5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5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5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5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5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5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5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25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5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5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5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5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75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5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5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5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5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5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5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5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5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5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5">
                                            <p:graphicEl>
                                              <a:chart seriesIdx="0" categoryIdx="7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5">
                                            <p:graphicEl>
                                              <a:chart seriesIdx="0" categoryIdx="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5">
                                            <p:graphicEl>
                                              <a:chart seriesIdx="0" categoryIdx="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5">
                                            <p:graphicEl>
                                              <a:chart seriesIdx="0" categoryIdx="8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5">
                                            <p:graphicEl>
                                              <a:chart seriesIdx="0" categoryIdx="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5">
                                            <p:graphicEl>
                                              <a:chart seriesIdx="0" categoryIdx="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5">
                                            <p:graphicEl>
                                              <a:chart seriesIdx="0" categoryIdx="9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5">
                                            <p:graphicEl>
                                              <a:chart seriesIdx="0" categoryIdx="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5">
                                            <p:graphicEl>
                                              <a:chart seriesIdx="0" categoryIdx="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5">
                                            <p:graphicEl>
                                              <a:chart seriesIdx="0" categoryIdx="1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5">
                                            <p:graphicEl>
                                              <a:chart seriesIdx="0" categoryIdx="1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5">
                                            <p:graphicEl>
                                              <a:chart seriesIdx="0" categoryIdx="1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categoryEl"/>
        </p:bldSub>
      </p:bldGraphic>
      <p:bldGraphic spid="5" grpId="0" uiExpand="1">
        <p:bldSub>
          <a:bldChart bld="categoryEl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0"/>
            <a:ext cx="6408712" cy="685800"/>
          </a:xfrm>
        </p:spPr>
        <p:txBody>
          <a:bodyPr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возникновения пожаров в 2022 году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1550852"/>
              </p:ext>
            </p:extLst>
          </p:nvPr>
        </p:nvGraphicFramePr>
        <p:xfrm>
          <a:off x="251521" y="411510"/>
          <a:ext cx="8568952" cy="4731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BBFDEB-6490-4122-B444-7E557FDFEF61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02218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9" y="-164554"/>
            <a:ext cx="7200799" cy="685800"/>
          </a:xfrm>
        </p:spPr>
        <p:txBody>
          <a:bodyPr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Условия, способствующие гибели людей в 2022 году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7227551"/>
              </p:ext>
            </p:extLst>
          </p:nvPr>
        </p:nvGraphicFramePr>
        <p:xfrm>
          <a:off x="539552" y="339502"/>
          <a:ext cx="8280920" cy="4803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BBFDEB-6490-4122-B444-7E557FDFEF61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40286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A7FAEA-1526-0A3E-C049-593008C5C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606" y="169567"/>
            <a:ext cx="8078787" cy="685800"/>
          </a:xfrm>
        </p:spPr>
        <p:txBody>
          <a:bodyPr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 погибших граждан</a:t>
            </a:r>
            <a:endParaRPr lang="ru-BY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A956A4-82FB-CAA7-61EA-3AB2D7970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605" y="885825"/>
            <a:ext cx="8078787" cy="4088108"/>
          </a:xfrm>
        </p:spPr>
        <p:txBody>
          <a:bodyPr/>
          <a:lstStyle/>
          <a:p>
            <a:r>
              <a:rPr lang="ru-RU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неработающие пенсионеры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(в 2022 году 69 человек или </a:t>
            </a:r>
            <a:r>
              <a:rPr lang="ru-RU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44,5 %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 всех погибших, за 2 месяца 2023 года – 11 человек)</a:t>
            </a:r>
          </a:p>
          <a:p>
            <a:r>
              <a:rPr lang="ru-RU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неработающие граждане до пенсионного возраста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(в 2022 году 58 человек или </a:t>
            </a:r>
            <a:r>
              <a:rPr lang="ru-RU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37,4 %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 всех погибших, </a:t>
            </a:r>
            <a:r>
              <a:rPr lang="ru-RU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 3 месяца 2023 года – 9 человек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r>
              <a:rPr lang="ru-RU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работающие граждане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(в 2022 году 22 человека или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14,2%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 всех погибших, </a:t>
            </a:r>
            <a:r>
              <a:rPr lang="ru-RU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 3 месяца 2023 года – 9 человек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граждане страдающее психическими заболеваниями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(в 2022 году </a:t>
            </a:r>
            <a:b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 человека или </a:t>
            </a:r>
            <a:r>
              <a:rPr lang="ru-RU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2,4%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 всех погибших)</a:t>
            </a:r>
          </a:p>
          <a:p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инвалиды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(в 2022 году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23 погибших или </a:t>
            </a:r>
            <a:r>
              <a:rPr lang="ru-RU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14,8 %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 всех погибших,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 2 месяца 2023 года – 1 человек)</a:t>
            </a:r>
            <a:endParaRPr lang="ru-B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69426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726FF2-5B31-58E3-1541-A636464E268F}"/>
              </a:ext>
            </a:extLst>
          </p:cNvPr>
          <p:cNvSpPr txBox="1"/>
          <p:nvPr/>
        </p:nvSpPr>
        <p:spPr>
          <a:xfrm>
            <a:off x="1115616" y="411510"/>
            <a:ext cx="7416824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Минского областного исполнительного комитета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28 декабря 2022 г. № 1201 «Об организации деятельности субъектов профилактики правонарушений» </a:t>
            </a:r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4C97A8-4E5D-EF7D-7111-B0BBBC274D0D}"/>
              </a:ext>
            </a:extLst>
          </p:cNvPr>
          <p:cNvSpPr txBox="1"/>
          <p:nvPr/>
        </p:nvSpPr>
        <p:spPr>
          <a:xfrm>
            <a:off x="1835696" y="1563638"/>
            <a:ext cx="597666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организации деятельности субъектов профилактики правонарушений по предупреждению правонарушений, способствующих гибели людей            от внешних причин в жилищном фонде</a:t>
            </a:r>
            <a:endParaRPr lang="ru-BY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83D49E-9281-961A-D6EF-48A2D55B4358}"/>
              </a:ext>
            </a:extLst>
          </p:cNvPr>
          <p:cNvSpPr txBox="1"/>
          <p:nvPr/>
        </p:nvSpPr>
        <p:spPr>
          <a:xfrm>
            <a:off x="539552" y="3075806"/>
            <a:ext cx="856895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взаимодействия субъектов профилактики правонарушений: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облисполком, районные  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Жодинский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городской исполнительные комитеты городские, поселковые, сельские исполнительные комитеты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руководство и контроль:</a:t>
            </a:r>
            <a:r>
              <a:rPr lang="ru-RU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руководители субъектов профилактики правонарушений</a:t>
            </a:r>
            <a:endParaRPr lang="ru-BY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69843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726FF2-5B31-58E3-1541-A636464E268F}"/>
              </a:ext>
            </a:extLst>
          </p:cNvPr>
          <p:cNvSpPr txBox="1"/>
          <p:nvPr/>
        </p:nvSpPr>
        <p:spPr>
          <a:xfrm>
            <a:off x="1115616" y="267494"/>
            <a:ext cx="7416824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и признаки небезопасных условий проживания граждан в жилищном фонде 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8E284A-0AF8-C768-7880-E551FB77108C}"/>
              </a:ext>
            </a:extLst>
          </p:cNvPr>
          <p:cNvSpPr txBox="1"/>
          <p:nvPr/>
        </p:nvSpPr>
        <p:spPr>
          <a:xfrm>
            <a:off x="323528" y="915566"/>
            <a:ext cx="8829130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домовладения (квартиры), прилегающей территории, инженерных коммуникаций, оборудования</a:t>
            </a:r>
          </a:p>
          <a:p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несоответствия установленным требованиям устройства и эксплуатации печи: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имеется сквозная трещина в печи, участок пола из горючих материалов (доска, паркет и другое) перед топочным отверстием печи не защищен негорючим материалом (металлический лист, плитка и другое), топочная дверца печи неисправна  (не закрывается);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несоответствия электрических сетей и (или) электрооборудования требованиям, предъявляемым к их устройству и (или) эксплуатации: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допускается эксплуатация выключателей  и розеток, в том числе на удлинителях, без корпусов, либо корпусы имеют повреждения (оплавлены, расколоты), эксплуатируются оголенные или имеющие повреждения электрические провода, кабели (следы оплавления, трещины), соединение проводов, кабелей, расположенных в видимой части помещения, выполнено методом скрутки;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несоответствия установленного газового оборудования, вводных, внутренних газопроводов требованиям, предъявляемым к их устройству и (или) эксплуатации: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сушка вещей осуществляется над пламенем горелок газовой плиты, имеются следы сквозной коррозии, механические повреждения газового оборудования, имеются механические повреждения присоединительного гибкого шланга (перегибы, порезы, сквозные трещины и (или)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протертости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допускается хранение газовых баллонов  в неподключенном состоянии, вентиляционная решетка, расположенная в видимой части помещения, закрыта (заклеена) посторонними предметами;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несоответствия установленных </a:t>
            </a:r>
            <a:r>
              <a:rPr lang="ru-RU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теплоустановок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требованиям, предъявляемым к их устройству и (или) эксплуатации: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имеется механическое повреждение корпуса котла, течь из него.</a:t>
            </a:r>
          </a:p>
          <a:p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проживания граждан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антисанитарное состояние жилья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домовладение (квартира) отключено от электроснабжения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неспособность граждан к самообслуживанию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в доме детей дошкольного возраста без присмотра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видимых признаков нахождения граждан в состоянии алкогольного и (или) наркотического опьянения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видимых признаков телесных повреждений у проживающих граждан, полученных в результате противоправных действий</a:t>
            </a:r>
          </a:p>
        </p:txBody>
      </p:sp>
    </p:spTree>
    <p:extLst>
      <p:ext uri="{BB962C8B-B14F-4D97-AF65-F5344CB8AC3E}">
        <p14:creationId xmlns:p14="http://schemas.microsoft.com/office/powerpoint/2010/main" val="87641692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726FF2-5B31-58E3-1541-A636464E268F}"/>
              </a:ext>
            </a:extLst>
          </p:cNvPr>
          <p:cNvSpPr txBox="1"/>
          <p:nvPr/>
        </p:nvSpPr>
        <p:spPr>
          <a:xfrm>
            <a:off x="323528" y="411510"/>
            <a:ext cx="8568952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организации деятельности субъектов профилактики правонарушений по предупреждению правонарушений, способствующих гибели людей от внешних причин в жилищном фонде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51E28C-3002-5036-07DD-AFF5B0F16521}"/>
              </a:ext>
            </a:extLst>
          </p:cNvPr>
          <p:cNvSpPr txBox="1"/>
          <p:nvPr/>
        </p:nvSpPr>
        <p:spPr>
          <a:xfrm>
            <a:off x="827584" y="1779662"/>
            <a:ext cx="79928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выявлены критерии и признаки </a:t>
            </a:r>
            <a:r>
              <a:rPr lang="ru-RU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небезопасных условий проживания граждан в жилищном фонде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необходимо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be-BY" sz="1800" b="1" spc="-2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течение 5 рабочих дней </a:t>
            </a:r>
            <a:r>
              <a:rPr lang="be-BY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проинформировать </a:t>
            </a:r>
            <a:r>
              <a:rPr lang="be-BY" sz="1800" b="1" spc="-2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субъект профилактики правонарушений </a:t>
            </a:r>
            <a:r>
              <a:rPr lang="be-BY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принятия мер </a:t>
            </a:r>
            <a:endParaRPr lang="ru-BY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4B7AF5-2C26-160F-3591-67FFF6C98CE8}"/>
              </a:ext>
            </a:extLst>
          </p:cNvPr>
          <p:cNvSpPr txBox="1"/>
          <p:nvPr/>
        </p:nvSpPr>
        <p:spPr>
          <a:xfrm>
            <a:off x="791580" y="3075806"/>
            <a:ext cx="806489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 профилактики правонарушений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получивший информацию о выявленных критериях и признаках обязан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течение 10 рабочих дней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следующих за днем поступления информации, с выходом на место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(при необходимости) </a:t>
            </a:r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изучает данную информацию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принимает меры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в пределах компетенции</a:t>
            </a:r>
          </a:p>
        </p:txBody>
      </p:sp>
    </p:spTree>
    <p:extLst>
      <p:ext uri="{BB962C8B-B14F-4D97-AF65-F5344CB8AC3E}">
        <p14:creationId xmlns:p14="http://schemas.microsoft.com/office/powerpoint/2010/main" val="153842789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DE9D79-C6FC-770D-96AC-3F19DB611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612" y="267494"/>
            <a:ext cx="8078787" cy="685800"/>
          </a:xfrm>
        </p:spPr>
        <p:txBody>
          <a:bodyPr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Мероприятия, для реализации городскими, поселковыми, сельскими исполнительными комитетами</a:t>
            </a:r>
            <a:endParaRPr lang="ru-BY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B8F17B-BC8E-5D89-A1D8-54C07503C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203598"/>
            <a:ext cx="8532948" cy="337185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осуществляют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поступившей в соответствии                      информации, а также </a:t>
            </a:r>
            <a:r>
              <a:rPr lang="ru-RU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принятием мер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пределах компетенции субъектами профилактики правонарушений;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информируют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райгорисполком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 ходе работы,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имеющихся проблемных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вопросах при ее проведении, в том числе </a:t>
            </a:r>
            <a:r>
              <a:rPr lang="ru-RU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непринятии мер реагирования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соответствующим субъектом (субъектами) профилактики правонарушений;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ходатайствуют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райгорисполкомом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руководителем субъекта профилактики правонарушений </a:t>
            </a:r>
            <a:r>
              <a:rPr lang="ru-RU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поощрении представителей субъекта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профилактики правонарушений, а также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участвующих  в деятельности по профилактике правонарушений, </a:t>
            </a:r>
            <a:r>
              <a:rPr lang="ru-RU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качественно проводимую работу</a:t>
            </a:r>
          </a:p>
          <a:p>
            <a:endParaRPr lang="ru-BY" dirty="0"/>
          </a:p>
        </p:txBody>
      </p:sp>
    </p:spTree>
    <p:extLst>
      <p:ext uri="{BB962C8B-B14F-4D97-AF65-F5344CB8AC3E}">
        <p14:creationId xmlns:p14="http://schemas.microsoft.com/office/powerpoint/2010/main" val="213526039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Учебный семинар — презентация">
  <a:themeElements>
    <a:clrScheme name="Учебный семинар — презентация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Учебный семинар — презентация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18" tIns="45710" rIns="91418" bIns="4571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18" tIns="45710" rIns="91418" bIns="4571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Учебный семинар — презентация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чебный семинар — презентация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ый семинар — презентация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ый семинар — презентация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ый семинар — презентация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ый семинар — презентация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ый семинар — презентация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8092</TotalTime>
  <Words>1089</Words>
  <Application>Microsoft Office PowerPoint</Application>
  <PresentationFormat>Экран (16:9)</PresentationFormat>
  <Paragraphs>115</Paragraphs>
  <Slides>18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Times New Roman</vt:lpstr>
      <vt:lpstr>Trebuchet MS</vt:lpstr>
      <vt:lpstr>Wingdings</vt:lpstr>
      <vt:lpstr>Wingdings 2</vt:lpstr>
      <vt:lpstr>Учебный семинар — презентация</vt:lpstr>
      <vt:lpstr>Презентация PowerPoint</vt:lpstr>
      <vt:lpstr> Оперативная обстановка в 2022 году </vt:lpstr>
      <vt:lpstr>Причины возникновения пожаров в 2022 году</vt:lpstr>
      <vt:lpstr>Условия, способствующие гибели людей в 2022 году</vt:lpstr>
      <vt:lpstr>Категории погибших граждан</vt:lpstr>
      <vt:lpstr>Презентация PowerPoint</vt:lpstr>
      <vt:lpstr>Презентация PowerPoint</vt:lpstr>
      <vt:lpstr>Презентация PowerPoint</vt:lpstr>
      <vt:lpstr>Мероприятия, для реализации городскими, поселковыми, сельскими исполнительными комитетами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Выполнение Плана – графика поверок приборов радиационной, химической разведки и дозиметрического контроля субъектов хозяйствования Минской области на 2013 год (9 месяцев)</dc:title>
  <dc:creator>Janna</dc:creator>
  <cp:lastModifiedBy>1 1</cp:lastModifiedBy>
  <cp:revision>1545</cp:revision>
  <cp:lastPrinted>2023-03-28T14:32:21Z</cp:lastPrinted>
  <dcterms:created xsi:type="dcterms:W3CDTF">2013-10-17T16:18:04Z</dcterms:created>
  <dcterms:modified xsi:type="dcterms:W3CDTF">2023-04-14T06:41:56Z</dcterms:modified>
</cp:coreProperties>
</file>