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5.xml" ContentType="application/vnd.openxmlformats-officedocument.drawingml.chart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594" r:id="rId2"/>
    <p:sldId id="595" r:id="rId3"/>
    <p:sldId id="586" r:id="rId4"/>
    <p:sldId id="584" r:id="rId5"/>
    <p:sldId id="525" r:id="rId6"/>
    <p:sldId id="589" r:id="rId7"/>
    <p:sldId id="597" r:id="rId8"/>
    <p:sldId id="590" r:id="rId9"/>
    <p:sldId id="596" r:id="rId10"/>
    <p:sldId id="591" r:id="rId11"/>
    <p:sldId id="579" r:id="rId12"/>
    <p:sldId id="537" r:id="rId13"/>
    <p:sldId id="592" r:id="rId14"/>
  </p:sldIdLst>
  <p:sldSz cx="9144000" cy="5143500" type="screen16x9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0" autoAdjust="0"/>
    <p:restoredTop sz="94711" autoAdjust="0"/>
  </p:normalViewPr>
  <p:slideViewPr>
    <p:cSldViewPr>
      <p:cViewPr varScale="1">
        <p:scale>
          <a:sx n="155" d="100"/>
          <a:sy n="155" d="100"/>
        </p:scale>
        <p:origin x="-35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64"/>
    </p:cViewPr>
  </p:sorterViewPr>
  <p:notesViewPr>
    <p:cSldViewPr>
      <p:cViewPr varScale="1">
        <p:scale>
          <a:sx n="67" d="100"/>
          <a:sy n="67" d="100"/>
        </p:scale>
        <p:origin x="-2748" y="-114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dLbl>
              <c:idx val="0"/>
              <c:layout>
                <c:manualLayout>
                  <c:x val="1.0802469135802472E-2"/>
                  <c:y val="-0.2826718296224589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dirty="0"/>
                      <a:t>54,2</a:t>
                    </a:r>
                  </a:p>
                </c:rich>
              </c:tx>
              <c:spPr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846-4C39-BCAB-BFF0A83F44A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432098765432104E-3"/>
                  <c:y val="-0.38334946757018401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dirty="0"/>
                      <a:t>80,2</a:t>
                    </a:r>
                  </a:p>
                </c:rich>
              </c:tx>
              <c:spPr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846-4C39-BCAB-BFF0A83F44A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01.01.2010</c:v>
                </c:pt>
                <c:pt idx="1">
                  <c:v>01.10.2021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54.21</c:v>
                </c:pt>
                <c:pt idx="1">
                  <c:v>80.2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846-4C39-BCAB-BFF0A83F44AC}"/>
            </c:ext>
          </c:extLst>
        </c:ser>
        <c:dLbls/>
        <c:overlap val="100"/>
        <c:axId val="111723648"/>
        <c:axId val="111725952"/>
      </c:barChart>
      <c:catAx>
        <c:axId val="1117236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1725952"/>
        <c:crosses val="autoZero"/>
        <c:auto val="1"/>
        <c:lblAlgn val="ctr"/>
        <c:lblOffset val="100"/>
      </c:catAx>
      <c:valAx>
        <c:axId val="111725952"/>
        <c:scaling>
          <c:orientation val="minMax"/>
          <c:max val="100"/>
          <c:min val="0"/>
        </c:scaling>
        <c:delete val="1"/>
        <c:axPos val="l"/>
        <c:numFmt formatCode="0.0" sourceLinked="1"/>
        <c:tickLblPos val="none"/>
        <c:crossAx val="111723648"/>
        <c:crosses val="autoZero"/>
        <c:crossBetween val="between"/>
        <c:majorUnit val="20"/>
        <c:minorUnit val="4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Семьи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Опекунские семьи</c:v>
                </c:pt>
                <c:pt idx="1">
                  <c:v>Приемные семьи</c:v>
                </c:pt>
                <c:pt idx="2">
                  <c:v>ДДСТ</c:v>
                </c:pt>
                <c:pt idx="3">
                  <c:v>Детские деревни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995</c:v>
                </c:pt>
                <c:pt idx="1">
                  <c:v>267</c:v>
                </c:pt>
                <c:pt idx="2">
                  <c:v>43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AB-4234-9AD3-228AA45C89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Опекунские семьи</c:v>
                </c:pt>
                <c:pt idx="1">
                  <c:v>Приемные семьи</c:v>
                </c:pt>
                <c:pt idx="2">
                  <c:v>ДДСТ</c:v>
                </c:pt>
                <c:pt idx="3">
                  <c:v>Детские деревни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1205</c:v>
                </c:pt>
                <c:pt idx="1">
                  <c:v>443</c:v>
                </c:pt>
                <c:pt idx="2">
                  <c:v>262</c:v>
                </c:pt>
                <c:pt idx="3">
                  <c:v>183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AB-4234-9AD3-228AA45C89C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Опекунские семьи</c:v>
                </c:pt>
                <c:pt idx="1">
                  <c:v>Приемные семьи</c:v>
                </c:pt>
                <c:pt idx="2">
                  <c:v>ДДСТ</c:v>
                </c:pt>
                <c:pt idx="3">
                  <c:v>Детские деревни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AB-4234-9AD3-228AA45C89CB}"/>
            </c:ext>
          </c:extLst>
        </c:ser>
        <c:dLbls/>
        <c:axId val="160828800"/>
        <c:axId val="160834688"/>
      </c:barChart>
      <c:catAx>
        <c:axId val="16082880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60834688"/>
        <c:crosses val="autoZero"/>
        <c:auto val="1"/>
        <c:lblAlgn val="ctr"/>
        <c:lblOffset val="100"/>
      </c:catAx>
      <c:valAx>
        <c:axId val="160834688"/>
        <c:scaling>
          <c:orientation val="minMax"/>
        </c:scaling>
        <c:delete val="1"/>
        <c:axPos val="l"/>
        <c:numFmt formatCode="General" sourceLinked="1"/>
        <c:tickLblPos val="none"/>
        <c:crossAx val="160828800"/>
        <c:crosses val="autoZero"/>
        <c:crossBetween val="between"/>
      </c:valAx>
    </c:plotArea>
    <c:legend>
      <c:legendPos val="b"/>
      <c:legendEntry>
        <c:idx val="2"/>
        <c:delete val="1"/>
      </c:legendEntry>
      <c:layout/>
      <c:txPr>
        <a:bodyPr/>
        <a:lstStyle/>
        <a:p>
          <a:pPr>
            <a:defRPr b="1" i="1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rgbClr r="0" g="0" b="0">
                  <a:shade val="30000"/>
                  <a:satMod val="150000"/>
                </a:scrgbClr>
              </a:contourClr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9 мес. 2016 года</c:v>
                </c:pt>
                <c:pt idx="1">
                  <c:v>9 мес. 2017 года</c:v>
                </c:pt>
                <c:pt idx="2">
                  <c:v>9 мес. 2018 года</c:v>
                </c:pt>
                <c:pt idx="3">
                  <c:v>9 мес. 2019 года</c:v>
                </c:pt>
                <c:pt idx="4">
                  <c:v>9 мес. 2020 года</c:v>
                </c:pt>
                <c:pt idx="5">
                  <c:v>9 мес. 2021 года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274</c:v>
                </c:pt>
                <c:pt idx="1">
                  <c:v>258</c:v>
                </c:pt>
                <c:pt idx="2">
                  <c:v>237</c:v>
                </c:pt>
                <c:pt idx="3">
                  <c:v>205</c:v>
                </c:pt>
                <c:pt idx="4">
                  <c:v>209</c:v>
                </c:pt>
                <c:pt idx="5">
                  <c:v>181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FB-49D5-8EC2-E97D11F07C75}"/>
            </c:ext>
          </c:extLst>
        </c:ser>
        <c:dLbls/>
        <c:gapWidth val="100"/>
        <c:overlap val="-24"/>
        <c:axId val="161336320"/>
        <c:axId val="161346304"/>
      </c:barChart>
      <c:catAx>
        <c:axId val="1613363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1346304"/>
        <c:crosses val="autoZero"/>
        <c:auto val="1"/>
        <c:lblAlgn val="ctr"/>
        <c:lblOffset val="100"/>
      </c:catAx>
      <c:valAx>
        <c:axId val="1613463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61336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dLbls>
            <c:dLbl>
              <c:idx val="0"/>
              <c:layout>
                <c:manualLayout>
                  <c:x val="2.4376243651337746E-2"/>
                  <c:y val="-1.71363557367121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6B9-4F47-B54A-A9EECBE404D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942346965964949E-2"/>
                  <c:y val="-1.02818134420273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6B9-4F47-B54A-A9EECBE404D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01.01.2021</c:v>
                </c:pt>
                <c:pt idx="1">
                  <c:v>на 01.04.2021</c:v>
                </c:pt>
                <c:pt idx="2">
                  <c:v>на 01.07.2021</c:v>
                </c:pt>
                <c:pt idx="3">
                  <c:v>на 01.10.2021</c:v>
                </c:pt>
              </c:strCache>
            </c:strRef>
          </c:cat>
          <c:val>
            <c:numRef>
              <c:f>Лист1!$B$2:$B$5</c:f>
              <c:numCache>
                <c:formatCode>0_ ;\-0\ </c:formatCode>
                <c:ptCount val="4"/>
                <c:pt idx="0">
                  <c:v>2734</c:v>
                </c:pt>
                <c:pt idx="1">
                  <c:v>2936</c:v>
                </c:pt>
                <c:pt idx="2">
                  <c:v>3147</c:v>
                </c:pt>
                <c:pt idx="3">
                  <c:v>3114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6B9-4F47-B54A-A9EECBE404D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dLbls>
            <c:dLbl>
              <c:idx val="0"/>
              <c:layout>
                <c:manualLayout>
                  <c:x val="2.0074553595219327E-2"/>
                  <c:y val="-3.76999826207667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6B9-4F47-B54A-A9EECBE404D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338966853728083E-2"/>
                  <c:y val="-1.71363557367122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6B9-4F47-B54A-A9EECBE404D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01.01.2021</c:v>
                </c:pt>
                <c:pt idx="1">
                  <c:v>на 01.04.2021</c:v>
                </c:pt>
                <c:pt idx="2">
                  <c:v>на 01.07.2021</c:v>
                </c:pt>
                <c:pt idx="3">
                  <c:v>на 01.10.2021</c:v>
                </c:pt>
              </c:strCache>
            </c:strRef>
          </c:cat>
          <c:val>
            <c:numRef>
              <c:f>Лист1!$C$2:$C$5</c:f>
              <c:numCache>
                <c:formatCode>0_ ;\-0\ </c:formatCode>
                <c:ptCount val="4"/>
                <c:pt idx="0">
                  <c:v>1363</c:v>
                </c:pt>
                <c:pt idx="1">
                  <c:v>1452</c:v>
                </c:pt>
                <c:pt idx="2">
                  <c:v>1569</c:v>
                </c:pt>
                <c:pt idx="3">
                  <c:v>1552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6B9-4F47-B54A-A9EECBE404DB}"/>
            </c:ext>
          </c:extLst>
        </c:ser>
        <c:dLbls/>
        <c:shape val="pyramid"/>
        <c:axId val="162030336"/>
        <c:axId val="162032256"/>
        <c:axId val="0"/>
      </c:bar3DChart>
      <c:catAx>
        <c:axId val="16203033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62032256"/>
        <c:crosses val="autoZero"/>
        <c:auto val="1"/>
        <c:lblAlgn val="ctr"/>
        <c:lblOffset val="100"/>
      </c:catAx>
      <c:valAx>
        <c:axId val="162032256"/>
        <c:scaling>
          <c:orientation val="minMax"/>
        </c:scaling>
        <c:delete val="1"/>
        <c:axPos val="l"/>
        <c:majorGridlines/>
        <c:numFmt formatCode="0_ ;\-0\ " sourceLinked="1"/>
        <c:tickLblPos val="none"/>
        <c:crossAx val="16203033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На 01.05.2021</c:v>
                </c:pt>
                <c:pt idx="1">
                  <c:v>На 01.06.2021</c:v>
                </c:pt>
                <c:pt idx="2">
                  <c:v>На 01.07.2021</c:v>
                </c:pt>
                <c:pt idx="3">
                  <c:v>На 01.08.2021</c:v>
                </c:pt>
                <c:pt idx="4">
                  <c:v>На 01.09.2021</c:v>
                </c:pt>
                <c:pt idx="5">
                  <c:v>На 01.10.2021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0.77800000000000014</c:v>
                </c:pt>
                <c:pt idx="1">
                  <c:v>0.81200000000000017</c:v>
                </c:pt>
                <c:pt idx="2">
                  <c:v>0.82099999999999995</c:v>
                </c:pt>
                <c:pt idx="3">
                  <c:v>0.81499999999999995</c:v>
                </c:pt>
                <c:pt idx="4">
                  <c:v>0.80900000000000005</c:v>
                </c:pt>
                <c:pt idx="5">
                  <c:v>0.80200000000000005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E7-4368-9D44-C6FF12D587CC}"/>
            </c:ext>
          </c:extLst>
        </c:ser>
        <c:dLbls>
          <c:showVal val="1"/>
        </c:dLbls>
        <c:gapWidth val="355"/>
        <c:overlap val="-70"/>
        <c:axId val="161417088"/>
        <c:axId val="161477760"/>
      </c:barChart>
      <c:catAx>
        <c:axId val="1614170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1477760"/>
        <c:crosses val="autoZero"/>
        <c:auto val="1"/>
        <c:lblAlgn val="ctr"/>
        <c:lblOffset val="100"/>
      </c:catAx>
      <c:valAx>
        <c:axId val="16147776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tickLblPos val="none"/>
        <c:crossAx val="161417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На 01.10.2021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Обязанных лиц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В полном объеме</c:v>
                </c:pt>
                <c:pt idx="1">
                  <c:v>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Лист1!$B$2:$D$2</c:f>
              <c:numCache>
                <c:formatCode>0.0%</c:formatCode>
                <c:ptCount val="3"/>
                <c:pt idx="0">
                  <c:v>9.0000000000000011E-2</c:v>
                </c:pt>
                <c:pt idx="1">
                  <c:v>0.65600000000000014</c:v>
                </c:pt>
                <c:pt idx="2">
                  <c:v>0.254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85-483A-8644-78C2DA07495D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 отношении детей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В полном объеме</c:v>
                </c:pt>
                <c:pt idx="1">
                  <c:v>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Лист1!$B$3:$D$3</c:f>
              <c:numCache>
                <c:formatCode>0.0%</c:formatCode>
                <c:ptCount val="3"/>
                <c:pt idx="0">
                  <c:v>6.900000000000002E-2</c:v>
                </c:pt>
                <c:pt idx="1">
                  <c:v>0.66500000000000015</c:v>
                </c:pt>
                <c:pt idx="2">
                  <c:v>0.26400000000000001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85-483A-8644-78C2DA07495D}"/>
            </c:ext>
          </c:extLst>
        </c:ser>
        <c:dLbls>
          <c:showVal val="1"/>
        </c:dLbls>
        <c:gapWidth val="219"/>
        <c:overlap val="-27"/>
        <c:axId val="173248512"/>
        <c:axId val="170288640"/>
      </c:barChart>
      <c:catAx>
        <c:axId val="1732485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288640"/>
        <c:crosses val="autoZero"/>
        <c:auto val="1"/>
        <c:lblAlgn val="ctr"/>
        <c:lblOffset val="100"/>
      </c:catAx>
      <c:valAx>
        <c:axId val="1702886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tickLblPos val="none"/>
        <c:crossAx val="17324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 b="1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autoTitleDeleted val="1"/>
    <c:plotArea>
      <c:layout>
        <c:manualLayout>
          <c:layoutTarget val="inner"/>
          <c:xMode val="edge"/>
          <c:yMode val="edge"/>
          <c:x val="5.9404646096233228E-2"/>
          <c:y val="3.4821319521125861E-2"/>
          <c:w val="0.94059535390376681"/>
          <c:h val="0.6451363564985257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Возмещают полностью</c:v>
                </c:pt>
              </c:strCache>
            </c:strRef>
          </c:tx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DFE-4C40-A2A0-30D5B0061B7A}"/>
              </c:ext>
            </c:extLst>
          </c:dPt>
          <c:dPt>
            <c:idx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1-9DFE-4C40-A2A0-30D5B0061B7A}"/>
              </c:ext>
            </c:extLst>
          </c:dPt>
          <c:dPt>
            <c:idx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2-9DFE-4C40-A2A0-30D5B0061B7A}"/>
              </c:ext>
            </c:extLst>
          </c:dPt>
          <c:dPt>
            <c:idx val="11"/>
            <c:spPr>
              <a:solidFill>
                <a:schemeClr val="accent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DFE-4C40-A2A0-30D5B0061B7A}"/>
              </c:ext>
            </c:extLst>
          </c:dPt>
          <c:dPt>
            <c:idx val="12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FE-4C40-A2A0-30D5B0061B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Березинский</c:v>
                </c:pt>
                <c:pt idx="1">
                  <c:v>Слуцкий</c:v>
                </c:pt>
                <c:pt idx="2">
                  <c:v>Несвижский</c:v>
                </c:pt>
                <c:pt idx="3">
                  <c:v>Пуховичский</c:v>
                </c:pt>
                <c:pt idx="4">
                  <c:v>Вилейский</c:v>
                </c:pt>
                <c:pt idx="5">
                  <c:v>г.Жодино</c:v>
                </c:pt>
                <c:pt idx="6">
                  <c:v>Копыльский</c:v>
                </c:pt>
                <c:pt idx="7">
                  <c:v>Логойский</c:v>
                </c:pt>
                <c:pt idx="8">
                  <c:v>Узденский</c:v>
                </c:pt>
                <c:pt idx="9">
                  <c:v>Молодечненский</c:v>
                </c:pt>
                <c:pt idx="10">
                  <c:v>Крупский</c:v>
                </c:pt>
                <c:pt idx="11">
                  <c:v>Мядельский</c:v>
                </c:pt>
                <c:pt idx="12">
                  <c:v>По области</c:v>
                </c:pt>
              </c:strCache>
            </c:strRef>
          </c:cat>
          <c:val>
            <c:numRef>
              <c:f>Лист1!$B$2:$B$14</c:f>
              <c:numCache>
                <c:formatCode>0.0%</c:formatCode>
                <c:ptCount val="13"/>
                <c:pt idx="0">
                  <c:v>2.0489999999999999</c:v>
                </c:pt>
                <c:pt idx="1">
                  <c:v>1.3049999999999997</c:v>
                </c:pt>
                <c:pt idx="2">
                  <c:v>1.0289999999999997</c:v>
                </c:pt>
                <c:pt idx="3">
                  <c:v>1.0009999999999997</c:v>
                </c:pt>
                <c:pt idx="4">
                  <c:v>0.97700000000000009</c:v>
                </c:pt>
                <c:pt idx="5">
                  <c:v>0.91800000000000004</c:v>
                </c:pt>
                <c:pt idx="6">
                  <c:v>0.87900000000000011</c:v>
                </c:pt>
                <c:pt idx="7">
                  <c:v>0.87400000000000011</c:v>
                </c:pt>
                <c:pt idx="8">
                  <c:v>0.8600000000000001</c:v>
                </c:pt>
                <c:pt idx="9">
                  <c:v>0.8600000000000001</c:v>
                </c:pt>
                <c:pt idx="10">
                  <c:v>0.82700000000000007</c:v>
                </c:pt>
                <c:pt idx="11">
                  <c:v>0.81200000000000017</c:v>
                </c:pt>
                <c:pt idx="12">
                  <c:v>0.80200000000000005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DFE-4C40-A2A0-30D5B0061B7A}"/>
            </c:ext>
          </c:extLst>
        </c:ser>
        <c:dLbls>
          <c:showVal val="1"/>
        </c:dLbls>
        <c:axId val="175617536"/>
        <c:axId val="171287680"/>
      </c:barChart>
      <c:catAx>
        <c:axId val="175617536"/>
        <c:scaling>
          <c:orientation val="minMax"/>
        </c:scaling>
        <c:axPos val="b"/>
        <c:numFmt formatCode="General" sourceLinked="1"/>
        <c:tickLblPos val="nextTo"/>
        <c:crossAx val="171287680"/>
        <c:crosses val="autoZero"/>
        <c:auto val="1"/>
        <c:lblAlgn val="ctr"/>
        <c:lblOffset val="100"/>
      </c:catAx>
      <c:valAx>
        <c:axId val="171287680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17561753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>
          <a:latin typeface="Arial Narrow" pitchFamily="34" charset="0"/>
        </a:defRPr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10755A-5061-4830-B1B0-CD3E6BCD643C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7F66B6F-3E0B-4398-A9BC-769473517348}">
      <dgm:prSet custT="1"/>
      <dgm:spPr/>
      <dgm:t>
        <a:bodyPr/>
        <a:lstStyle/>
        <a:p>
          <a:r>
            <a:rPr lang="ru-RU" sz="1200" b="1" dirty="0"/>
            <a:t>Установление фактов потребления родителями</a:t>
          </a:r>
          <a:r>
            <a:rPr lang="ru-RU" sz="1200" dirty="0"/>
            <a:t>, иными лицами, участвующими в воспитании </a:t>
          </a:r>
          <a:r>
            <a:rPr lang="ru-RU" sz="1200" dirty="0" smtClean="0"/>
            <a:t>                            и </a:t>
          </a:r>
          <a:r>
            <a:rPr lang="ru-RU" sz="1200" dirty="0"/>
            <a:t>содержании детей, </a:t>
          </a:r>
          <a:r>
            <a:rPr lang="ru-RU" sz="1200" b="1" dirty="0"/>
            <a:t>наркотических средств, психотропных веществ,</a:t>
          </a:r>
          <a:r>
            <a:rPr lang="ru-RU" sz="1200" dirty="0"/>
            <a:t> их аналогов, токсических или других одурманивающих веществ, употребления ими </a:t>
          </a:r>
          <a:r>
            <a:rPr lang="ru-RU" sz="1200" b="1" dirty="0"/>
            <a:t>алкогольных напитков, </a:t>
          </a:r>
          <a:r>
            <a:rPr lang="ru-RU" sz="1200" dirty="0"/>
            <a:t>в результате чего к ним применялись меры профилактического воздействия </a:t>
          </a:r>
        </a:p>
      </dgm:t>
    </dgm:pt>
    <dgm:pt modelId="{3339F22D-2D8C-489F-A7B9-B6DB7A359199}" type="parTrans" cxnId="{CDF8A666-B37C-43E6-B06B-6D073CD2F610}">
      <dgm:prSet/>
      <dgm:spPr/>
      <dgm:t>
        <a:bodyPr/>
        <a:lstStyle/>
        <a:p>
          <a:endParaRPr lang="ru-RU" sz="2000"/>
        </a:p>
      </dgm:t>
    </dgm:pt>
    <dgm:pt modelId="{C38ACAC6-5C7C-49CF-8F9D-3E09E3A18151}" type="sibTrans" cxnId="{CDF8A666-B37C-43E6-B06B-6D073CD2F610}">
      <dgm:prSet/>
      <dgm:spPr/>
      <dgm:t>
        <a:bodyPr/>
        <a:lstStyle/>
        <a:p>
          <a:endParaRPr lang="ru-RU" sz="2000"/>
        </a:p>
      </dgm:t>
    </dgm:pt>
    <dgm:pt modelId="{01C2AE16-6FE5-4455-8833-2865CA732889}">
      <dgm:prSet custT="1"/>
      <dgm:spPr/>
      <dgm:t>
        <a:bodyPr/>
        <a:lstStyle/>
        <a:p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1231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несовершеннолетний (30,9 % от общего количества находящихся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в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СОП)</a:t>
          </a:r>
        </a:p>
      </dgm:t>
    </dgm:pt>
    <dgm:pt modelId="{F375C2AC-59E6-4F1C-AF93-61BAAA707418}" type="parTrans" cxnId="{7D3B8E37-4D12-4EBD-B236-1B73C6315310}">
      <dgm:prSet/>
      <dgm:spPr/>
      <dgm:t>
        <a:bodyPr/>
        <a:lstStyle/>
        <a:p>
          <a:endParaRPr lang="ru-RU" sz="2000"/>
        </a:p>
      </dgm:t>
    </dgm:pt>
    <dgm:pt modelId="{6ED038B9-2199-48A6-A5EF-2FECD220AA3D}" type="sibTrans" cxnId="{7D3B8E37-4D12-4EBD-B236-1B73C6315310}">
      <dgm:prSet/>
      <dgm:spPr/>
      <dgm:t>
        <a:bodyPr/>
        <a:lstStyle/>
        <a:p>
          <a:endParaRPr lang="ru-RU" sz="2000"/>
        </a:p>
      </dgm:t>
    </dgm:pt>
    <dgm:pt modelId="{74196976-078F-41F9-8142-908B45FD8A38}">
      <dgm:prSet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Установление фактов </a:t>
          </a:r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привлечения родителей к административной ответственности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по статьям 10.1, 19.1, ч. 2 ст. 19.3, 19.4, 19.5, 19.8 КоАП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Республики Беларусь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602925-6D90-4E73-8FAD-28B2B6613625}" type="parTrans" cxnId="{2791F02C-033F-4EFE-8153-50EF5F30CB46}">
      <dgm:prSet/>
      <dgm:spPr/>
      <dgm:t>
        <a:bodyPr/>
        <a:lstStyle/>
        <a:p>
          <a:endParaRPr lang="ru-RU" sz="2000"/>
        </a:p>
      </dgm:t>
    </dgm:pt>
    <dgm:pt modelId="{0152B702-52D5-4ADC-A514-4706151354B8}" type="sibTrans" cxnId="{2791F02C-033F-4EFE-8153-50EF5F30CB46}">
      <dgm:prSet/>
      <dgm:spPr/>
      <dgm:t>
        <a:bodyPr/>
        <a:lstStyle/>
        <a:p>
          <a:endParaRPr lang="ru-RU" sz="2000"/>
        </a:p>
      </dgm:t>
    </dgm:pt>
    <dgm:pt modelId="{FDDD8A56-5774-4899-AC5E-7E4645332EBF}">
      <dgm:prSet custT="1"/>
      <dgm:spPr/>
      <dgm:t>
        <a:bodyPr/>
        <a:lstStyle/>
        <a:p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1109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человек (27,79% от общего количества находящихся в СОП)</a:t>
          </a:r>
        </a:p>
      </dgm:t>
    </dgm:pt>
    <dgm:pt modelId="{D2AE5E35-344C-4DBF-B14C-CBB2CC351677}" type="parTrans" cxnId="{4A9FC94D-3FD3-412D-8F1C-49C279793A70}">
      <dgm:prSet/>
      <dgm:spPr/>
      <dgm:t>
        <a:bodyPr/>
        <a:lstStyle/>
        <a:p>
          <a:endParaRPr lang="ru-RU" sz="2000"/>
        </a:p>
      </dgm:t>
    </dgm:pt>
    <dgm:pt modelId="{1FD31B55-949B-43A0-9ADA-67FFC70AB9F8}" type="sibTrans" cxnId="{4A9FC94D-3FD3-412D-8F1C-49C279793A70}">
      <dgm:prSet/>
      <dgm:spPr/>
      <dgm:t>
        <a:bodyPr/>
        <a:lstStyle/>
        <a:p>
          <a:endParaRPr lang="ru-RU" sz="2000"/>
        </a:p>
      </dgm:t>
    </dgm:pt>
    <dgm:pt modelId="{3084979F-98E2-4A05-B042-540FD8C01BC5}">
      <dgm:prSet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Несовершеннолетние </a:t>
          </a:r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проживают в жилых помещениях, которые не соответствуют требованиям пожарной безопасности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4AE664-FF09-4E13-9D29-59FC6DDE5AC2}" type="parTrans" cxnId="{37B3AF24-0DE0-4E56-A8D1-FCCE74689094}">
      <dgm:prSet/>
      <dgm:spPr/>
      <dgm:t>
        <a:bodyPr/>
        <a:lstStyle/>
        <a:p>
          <a:endParaRPr lang="ru-RU" sz="2000"/>
        </a:p>
      </dgm:t>
    </dgm:pt>
    <dgm:pt modelId="{FEC7D837-11A4-4283-824D-47BDF026A27F}" type="sibTrans" cxnId="{37B3AF24-0DE0-4E56-A8D1-FCCE74689094}">
      <dgm:prSet/>
      <dgm:spPr/>
      <dgm:t>
        <a:bodyPr/>
        <a:lstStyle/>
        <a:p>
          <a:endParaRPr lang="ru-RU" sz="2000"/>
        </a:p>
      </dgm:t>
    </dgm:pt>
    <dgm:pt modelId="{0A4D7A55-8883-471A-84E2-314380E252C3}">
      <dgm:prSet custT="1"/>
      <dgm:spPr/>
      <dgm:t>
        <a:bodyPr/>
        <a:lstStyle/>
        <a:p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861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(21,58%)</a:t>
          </a:r>
        </a:p>
      </dgm:t>
    </dgm:pt>
    <dgm:pt modelId="{20C5387D-EEA4-4D36-80D4-B25F31C3D00D}" type="parTrans" cxnId="{DFF72F6E-C5C2-4D7A-80A2-BA6D180F877E}">
      <dgm:prSet/>
      <dgm:spPr/>
      <dgm:t>
        <a:bodyPr/>
        <a:lstStyle/>
        <a:p>
          <a:endParaRPr lang="ru-RU" sz="2000"/>
        </a:p>
      </dgm:t>
    </dgm:pt>
    <dgm:pt modelId="{9EEF888E-A93C-403D-98B6-B447A09F669C}" type="sibTrans" cxnId="{DFF72F6E-C5C2-4D7A-80A2-BA6D180F877E}">
      <dgm:prSet/>
      <dgm:spPr/>
      <dgm:t>
        <a:bodyPr/>
        <a:lstStyle/>
        <a:p>
          <a:endParaRPr lang="ru-RU" sz="2000"/>
        </a:p>
      </dgm:t>
    </dgm:pt>
    <dgm:pt modelId="{DE38D2BA-9A57-4D11-8F12-3E96B7430D87}" type="pres">
      <dgm:prSet presAssocID="{1E10755A-5061-4830-B1B0-CD3E6BCD64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63CDEA-A27D-44FB-816C-69744A619E48}" type="pres">
      <dgm:prSet presAssocID="{27F66B6F-3E0B-4398-A9BC-76947351734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4FB5E-2C1C-404C-90BF-9E5E3C4BB286}" type="pres">
      <dgm:prSet presAssocID="{27F66B6F-3E0B-4398-A9BC-769473517348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B9A021-EA26-43AE-AF14-AFBBB03DE5EE}" type="pres">
      <dgm:prSet presAssocID="{74196976-078F-41F9-8142-908B45FD8A38}" presName="parentText" presStyleLbl="node1" presStyleIdx="1" presStyleCnt="3" custScaleY="67878" custLinFactNeighborX="126" custLinFactNeighborY="48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708F2-3C68-41F1-9A46-34E57BC909B0}" type="pres">
      <dgm:prSet presAssocID="{74196976-078F-41F9-8142-908B45FD8A38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DEA281-DE66-4F1C-9D0D-9F1215E4ACD0}" type="pres">
      <dgm:prSet presAssocID="{3084979F-98E2-4A05-B042-540FD8C01BC5}" presName="parentText" presStyleLbl="node1" presStyleIdx="2" presStyleCnt="3" custScaleY="737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A843DE-BDD0-45ED-ADA8-87CB81CAC2EA}" type="pres">
      <dgm:prSet presAssocID="{3084979F-98E2-4A05-B042-540FD8C01BC5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B3AF24-0DE0-4E56-A8D1-FCCE74689094}" srcId="{1E10755A-5061-4830-B1B0-CD3E6BCD643C}" destId="{3084979F-98E2-4A05-B042-540FD8C01BC5}" srcOrd="2" destOrd="0" parTransId="{7B4AE664-FF09-4E13-9D29-59FC6DDE5AC2}" sibTransId="{FEC7D837-11A4-4283-824D-47BDF026A27F}"/>
    <dgm:cxn modelId="{84665B7A-672D-455E-8005-AC383498CCB8}" type="presOf" srcId="{01C2AE16-6FE5-4455-8833-2865CA732889}" destId="{BAC4FB5E-2C1C-404C-90BF-9E5E3C4BB286}" srcOrd="0" destOrd="0" presId="urn:microsoft.com/office/officeart/2005/8/layout/vList2"/>
    <dgm:cxn modelId="{C7DB006F-6761-41BA-956B-C6D90B2B8910}" type="presOf" srcId="{74196976-078F-41F9-8142-908B45FD8A38}" destId="{FFB9A021-EA26-43AE-AF14-AFBBB03DE5EE}" srcOrd="0" destOrd="0" presId="urn:microsoft.com/office/officeart/2005/8/layout/vList2"/>
    <dgm:cxn modelId="{0112DCF0-55C8-4471-9B00-96432E9F8636}" type="presOf" srcId="{FDDD8A56-5774-4899-AC5E-7E4645332EBF}" destId="{BC5708F2-3C68-41F1-9A46-34E57BC909B0}" srcOrd="0" destOrd="0" presId="urn:microsoft.com/office/officeart/2005/8/layout/vList2"/>
    <dgm:cxn modelId="{DFF72F6E-C5C2-4D7A-80A2-BA6D180F877E}" srcId="{3084979F-98E2-4A05-B042-540FD8C01BC5}" destId="{0A4D7A55-8883-471A-84E2-314380E252C3}" srcOrd="0" destOrd="0" parTransId="{20C5387D-EEA4-4D36-80D4-B25F31C3D00D}" sibTransId="{9EEF888E-A93C-403D-98B6-B447A09F669C}"/>
    <dgm:cxn modelId="{7C240B92-055B-4D1E-87D9-752703EE705A}" type="presOf" srcId="{3084979F-98E2-4A05-B042-540FD8C01BC5}" destId="{C6DEA281-DE66-4F1C-9D0D-9F1215E4ACD0}" srcOrd="0" destOrd="0" presId="urn:microsoft.com/office/officeart/2005/8/layout/vList2"/>
    <dgm:cxn modelId="{4A9FC94D-3FD3-412D-8F1C-49C279793A70}" srcId="{74196976-078F-41F9-8142-908B45FD8A38}" destId="{FDDD8A56-5774-4899-AC5E-7E4645332EBF}" srcOrd="0" destOrd="0" parTransId="{D2AE5E35-344C-4DBF-B14C-CBB2CC351677}" sibTransId="{1FD31B55-949B-43A0-9ADA-67FFC70AB9F8}"/>
    <dgm:cxn modelId="{2791F02C-033F-4EFE-8153-50EF5F30CB46}" srcId="{1E10755A-5061-4830-B1B0-CD3E6BCD643C}" destId="{74196976-078F-41F9-8142-908B45FD8A38}" srcOrd="1" destOrd="0" parTransId="{7A602925-6D90-4E73-8FAD-28B2B6613625}" sibTransId="{0152B702-52D5-4ADC-A514-4706151354B8}"/>
    <dgm:cxn modelId="{7D3B8E37-4D12-4EBD-B236-1B73C6315310}" srcId="{27F66B6F-3E0B-4398-A9BC-769473517348}" destId="{01C2AE16-6FE5-4455-8833-2865CA732889}" srcOrd="0" destOrd="0" parTransId="{F375C2AC-59E6-4F1C-AF93-61BAAA707418}" sibTransId="{6ED038B9-2199-48A6-A5EF-2FECD220AA3D}"/>
    <dgm:cxn modelId="{062C9951-7673-4994-BED6-FDC7DF09E5ED}" type="presOf" srcId="{1E10755A-5061-4830-B1B0-CD3E6BCD643C}" destId="{DE38D2BA-9A57-4D11-8F12-3E96B7430D87}" srcOrd="0" destOrd="0" presId="urn:microsoft.com/office/officeart/2005/8/layout/vList2"/>
    <dgm:cxn modelId="{CDF8A666-B37C-43E6-B06B-6D073CD2F610}" srcId="{1E10755A-5061-4830-B1B0-CD3E6BCD643C}" destId="{27F66B6F-3E0B-4398-A9BC-769473517348}" srcOrd="0" destOrd="0" parTransId="{3339F22D-2D8C-489F-A7B9-B6DB7A359199}" sibTransId="{C38ACAC6-5C7C-49CF-8F9D-3E09E3A18151}"/>
    <dgm:cxn modelId="{EF4D0A9C-A3B1-42DF-A1DC-7B98428ACF4F}" type="presOf" srcId="{27F66B6F-3E0B-4398-A9BC-769473517348}" destId="{3663CDEA-A27D-44FB-816C-69744A619E48}" srcOrd="0" destOrd="0" presId="urn:microsoft.com/office/officeart/2005/8/layout/vList2"/>
    <dgm:cxn modelId="{C813B3D5-97E1-4B99-9212-9610F902E4CD}" type="presOf" srcId="{0A4D7A55-8883-471A-84E2-314380E252C3}" destId="{CFA843DE-BDD0-45ED-ADA8-87CB81CAC2EA}" srcOrd="0" destOrd="0" presId="urn:microsoft.com/office/officeart/2005/8/layout/vList2"/>
    <dgm:cxn modelId="{2FAFC94F-DDFA-41AA-9F1D-36F0B8F2FB84}" type="presParOf" srcId="{DE38D2BA-9A57-4D11-8F12-3E96B7430D87}" destId="{3663CDEA-A27D-44FB-816C-69744A619E48}" srcOrd="0" destOrd="0" presId="urn:microsoft.com/office/officeart/2005/8/layout/vList2"/>
    <dgm:cxn modelId="{BDB90C1F-92E4-43B1-8F0B-C1D7D34E545F}" type="presParOf" srcId="{DE38D2BA-9A57-4D11-8F12-3E96B7430D87}" destId="{BAC4FB5E-2C1C-404C-90BF-9E5E3C4BB286}" srcOrd="1" destOrd="0" presId="urn:microsoft.com/office/officeart/2005/8/layout/vList2"/>
    <dgm:cxn modelId="{03A2B338-8310-4E12-9616-30607A470B95}" type="presParOf" srcId="{DE38D2BA-9A57-4D11-8F12-3E96B7430D87}" destId="{FFB9A021-EA26-43AE-AF14-AFBBB03DE5EE}" srcOrd="2" destOrd="0" presId="urn:microsoft.com/office/officeart/2005/8/layout/vList2"/>
    <dgm:cxn modelId="{EC2B774B-F3D7-4638-B18E-099E42091B20}" type="presParOf" srcId="{DE38D2BA-9A57-4D11-8F12-3E96B7430D87}" destId="{BC5708F2-3C68-41F1-9A46-34E57BC909B0}" srcOrd="3" destOrd="0" presId="urn:microsoft.com/office/officeart/2005/8/layout/vList2"/>
    <dgm:cxn modelId="{2524C4BD-ECC2-4533-AD14-DE9E236732FE}" type="presParOf" srcId="{DE38D2BA-9A57-4D11-8F12-3E96B7430D87}" destId="{C6DEA281-DE66-4F1C-9D0D-9F1215E4ACD0}" srcOrd="4" destOrd="0" presId="urn:microsoft.com/office/officeart/2005/8/layout/vList2"/>
    <dgm:cxn modelId="{22EE3F9D-607D-40C6-8B04-A5317E608DE7}" type="presParOf" srcId="{DE38D2BA-9A57-4D11-8F12-3E96B7430D87}" destId="{CFA843DE-BDD0-45ED-ADA8-87CB81CAC2E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57C274-9C39-4CF0-B6F6-FD456CC333F4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1FA3D1D-6E12-4CEB-BE71-C2970324417B}">
      <dgm:prSet/>
      <dgm:spPr/>
      <dgm:t>
        <a:bodyPr/>
        <a:lstStyle/>
        <a:p>
          <a:r>
            <a:rPr lang="ru-RU" b="1" dirty="0"/>
            <a:t>В целях выработки новых подходов </a:t>
          </a:r>
          <a:br>
            <a:rPr lang="ru-RU" b="1" dirty="0"/>
          </a:br>
          <a:r>
            <a:rPr lang="ru-RU" dirty="0"/>
            <a:t>в проведении </a:t>
          </a:r>
          <a:r>
            <a:rPr lang="ru-RU" b="1" dirty="0"/>
            <a:t>профилактической работы </a:t>
          </a:r>
          <a:br>
            <a:rPr lang="ru-RU" b="1" dirty="0"/>
          </a:br>
          <a:r>
            <a:rPr lang="ru-RU" b="1" dirty="0"/>
            <a:t>по устранению семейного неблагополучия </a:t>
          </a:r>
          <a:br>
            <a:rPr lang="ru-RU" b="1" dirty="0"/>
          </a:br>
          <a:r>
            <a:rPr lang="ru-RU" dirty="0"/>
            <a:t>с ноября 2021 г. реализуется областной проект по работе с семьями, находящимися в </a:t>
          </a:r>
          <a:r>
            <a:rPr lang="ru-RU" dirty="0" smtClean="0"/>
            <a:t>СОП, в Дзержинском                         и </a:t>
          </a:r>
          <a:r>
            <a:rPr lang="ru-RU" dirty="0" err="1" smtClean="0"/>
            <a:t>Столбцовском</a:t>
          </a:r>
          <a:r>
            <a:rPr lang="ru-RU" dirty="0" smtClean="0"/>
            <a:t> районах</a:t>
          </a:r>
          <a:endParaRPr lang="ru-RU" dirty="0"/>
        </a:p>
      </dgm:t>
    </dgm:pt>
    <dgm:pt modelId="{55A408CE-886D-424F-925F-36ABA0C4A209}" type="parTrans" cxnId="{F760718C-B1F2-407F-92DA-B11D86F14597}">
      <dgm:prSet/>
      <dgm:spPr/>
      <dgm:t>
        <a:bodyPr/>
        <a:lstStyle/>
        <a:p>
          <a:endParaRPr lang="ru-RU"/>
        </a:p>
      </dgm:t>
    </dgm:pt>
    <dgm:pt modelId="{0B2A6108-B257-43B7-ABD1-AB8C6AE4EEE3}" type="sibTrans" cxnId="{F760718C-B1F2-407F-92DA-B11D86F14597}">
      <dgm:prSet/>
      <dgm:spPr/>
      <dgm:t>
        <a:bodyPr/>
        <a:lstStyle/>
        <a:p>
          <a:endParaRPr lang="ru-RU"/>
        </a:p>
      </dgm:t>
    </dgm:pt>
    <dgm:pt modelId="{8203C0A4-7A32-498C-9E43-043DF68D5CFB}" type="pres">
      <dgm:prSet presAssocID="{9C57C274-9C39-4CF0-B6F6-FD456CC333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9CAB0D-B7B3-40D4-B631-5A5878117066}" type="pres">
      <dgm:prSet presAssocID="{71FA3D1D-6E12-4CEB-BE71-C2970324417B}" presName="parentText" presStyleLbl="node1" presStyleIdx="0" presStyleCnt="1" custLinFactNeighborX="-749" custLinFactNeighborY="1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14649B-852A-4CE9-A142-ADEC68910EDF}" type="presOf" srcId="{9C57C274-9C39-4CF0-B6F6-FD456CC333F4}" destId="{8203C0A4-7A32-498C-9E43-043DF68D5CFB}" srcOrd="0" destOrd="0" presId="urn:microsoft.com/office/officeart/2005/8/layout/vList2"/>
    <dgm:cxn modelId="{F760718C-B1F2-407F-92DA-B11D86F14597}" srcId="{9C57C274-9C39-4CF0-B6F6-FD456CC333F4}" destId="{71FA3D1D-6E12-4CEB-BE71-C2970324417B}" srcOrd="0" destOrd="0" parTransId="{55A408CE-886D-424F-925F-36ABA0C4A209}" sibTransId="{0B2A6108-B257-43B7-ABD1-AB8C6AE4EEE3}"/>
    <dgm:cxn modelId="{D4CA8453-B0FF-4589-B432-EBE71293F768}" type="presOf" srcId="{71FA3D1D-6E12-4CEB-BE71-C2970324417B}" destId="{249CAB0D-B7B3-40D4-B631-5A5878117066}" srcOrd="0" destOrd="0" presId="urn:microsoft.com/office/officeart/2005/8/layout/vList2"/>
    <dgm:cxn modelId="{97AF5FDD-DCB6-41FE-8BC0-E77D57C8A344}" type="presParOf" srcId="{8203C0A4-7A32-498C-9E43-043DF68D5CFB}" destId="{249CAB0D-B7B3-40D4-B631-5A58781170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B56E11-94C1-440B-A6D1-588767DA58D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71DF71-0C01-42B2-A6CC-6D409B537DDD}">
      <dgm:prSet/>
      <dgm:spPr/>
      <dgm:t>
        <a:bodyPr/>
        <a:lstStyle/>
        <a:p>
          <a:r>
            <a:rPr lang="ru-RU" b="1" dirty="0"/>
            <a:t>22.09.2021</a:t>
          </a:r>
          <a:endParaRPr lang="ru-RU" dirty="0"/>
        </a:p>
      </dgm:t>
    </dgm:pt>
    <dgm:pt modelId="{78B7B88D-CD05-4ED2-AA99-FE2455766843}" type="parTrans" cxnId="{127C6673-C635-4EB7-8039-07C5769B3304}">
      <dgm:prSet/>
      <dgm:spPr/>
      <dgm:t>
        <a:bodyPr/>
        <a:lstStyle/>
        <a:p>
          <a:endParaRPr lang="ru-RU"/>
        </a:p>
      </dgm:t>
    </dgm:pt>
    <dgm:pt modelId="{FB6334D4-BE02-445E-84F9-01887AB70D87}" type="sibTrans" cxnId="{127C6673-C635-4EB7-8039-07C5769B3304}">
      <dgm:prSet/>
      <dgm:spPr/>
      <dgm:t>
        <a:bodyPr/>
        <a:lstStyle/>
        <a:p>
          <a:endParaRPr lang="ru-RU"/>
        </a:p>
      </dgm:t>
    </dgm:pt>
    <dgm:pt modelId="{D8149EB3-6459-43DD-935F-46EB86C47ACC}">
      <dgm:prSet/>
      <dgm:spPr/>
      <dgm:t>
        <a:bodyPr/>
        <a:lstStyle/>
        <a:p>
          <a:r>
            <a:rPr lang="ru-RU" b="1" dirty="0"/>
            <a:t>С участием консультанта Министерства труда и социальной защиты </a:t>
          </a:r>
          <a:r>
            <a:rPr lang="ru-RU" b="0" dirty="0"/>
            <a:t>проведен </a:t>
          </a:r>
          <a:r>
            <a:rPr lang="ru-RU" b="1" dirty="0"/>
            <a:t>семинар-практикум по </a:t>
          </a:r>
          <a:r>
            <a:rPr lang="ru-RU" b="0" dirty="0"/>
            <a:t>актуальным </a:t>
          </a:r>
          <a:r>
            <a:rPr lang="ru-RU" b="1" dirty="0"/>
            <a:t>вопросам трудоустройства обязанных лиц </a:t>
          </a:r>
          <a:r>
            <a:rPr lang="ru-RU" b="0" dirty="0"/>
            <a:t>для специалистов службы занятости</a:t>
          </a:r>
        </a:p>
      </dgm:t>
    </dgm:pt>
    <dgm:pt modelId="{09BD8727-2EC8-464D-9DD1-B86C965E3B6F}" type="parTrans" cxnId="{C17FCDEF-20DD-496B-840B-61198271600C}">
      <dgm:prSet/>
      <dgm:spPr/>
      <dgm:t>
        <a:bodyPr/>
        <a:lstStyle/>
        <a:p>
          <a:endParaRPr lang="ru-RU"/>
        </a:p>
      </dgm:t>
    </dgm:pt>
    <dgm:pt modelId="{C265EFEA-7420-42DA-88D4-2CECA6BCF3D6}" type="sibTrans" cxnId="{C17FCDEF-20DD-496B-840B-61198271600C}">
      <dgm:prSet/>
      <dgm:spPr/>
      <dgm:t>
        <a:bodyPr/>
        <a:lstStyle/>
        <a:p>
          <a:endParaRPr lang="ru-RU"/>
        </a:p>
      </dgm:t>
    </dgm:pt>
    <dgm:pt modelId="{AEC8E118-12B5-44A3-8015-151934C0DBA8}">
      <dgm:prSet/>
      <dgm:spPr/>
      <dgm:t>
        <a:bodyPr/>
        <a:lstStyle/>
        <a:p>
          <a:r>
            <a:rPr lang="ru-RU" b="1"/>
            <a:t>20.08.2021</a:t>
          </a:r>
          <a:endParaRPr lang="ru-RU"/>
        </a:p>
      </dgm:t>
    </dgm:pt>
    <dgm:pt modelId="{A11D2CE8-376A-4C2E-BB6F-57F8C7C9403C}" type="parTrans" cxnId="{9B484C85-813B-421C-B0A5-FEA1DA354EAF}">
      <dgm:prSet/>
      <dgm:spPr/>
      <dgm:t>
        <a:bodyPr/>
        <a:lstStyle/>
        <a:p>
          <a:endParaRPr lang="ru-RU"/>
        </a:p>
      </dgm:t>
    </dgm:pt>
    <dgm:pt modelId="{76E53C21-8945-4926-87B6-6B0119F7E632}" type="sibTrans" cxnId="{9B484C85-813B-421C-B0A5-FEA1DA354EAF}">
      <dgm:prSet/>
      <dgm:spPr/>
      <dgm:t>
        <a:bodyPr/>
        <a:lstStyle/>
        <a:p>
          <a:endParaRPr lang="ru-RU"/>
        </a:p>
      </dgm:t>
    </dgm:pt>
    <dgm:pt modelId="{635B3E66-2677-4415-AA0E-6D93E62DEF94}">
      <dgm:prSet/>
      <dgm:spPr/>
      <dgm:t>
        <a:bodyPr/>
        <a:lstStyle/>
        <a:p>
          <a:r>
            <a:rPr lang="ru-RU" b="1" dirty="0"/>
            <a:t>Областная диалоговая площадка </a:t>
          </a:r>
          <a:r>
            <a:rPr lang="ru-RU" dirty="0"/>
            <a:t>проведена </a:t>
          </a:r>
          <a:r>
            <a:rPr lang="ru-RU" b="1" dirty="0"/>
            <a:t>с участием представителей Министерства образования, главного управления юстиции облисполкома, управления жилищно-коммунального хозяйства</a:t>
          </a:r>
          <a:r>
            <a:rPr lang="ru-RU" dirty="0"/>
            <a:t>, энергетики и топлива облисполкома, </a:t>
          </a:r>
          <a:r>
            <a:rPr lang="ru-RU" b="1" dirty="0"/>
            <a:t>УЗ «Минский областной клинический центр «Психиатрия-наркология» для специалистов управлений по образованию</a:t>
          </a:r>
          <a:r>
            <a:rPr lang="ru-RU" dirty="0"/>
            <a:t>, директоров социально-педагогических центров</a:t>
          </a:r>
        </a:p>
      </dgm:t>
    </dgm:pt>
    <dgm:pt modelId="{D6DF8BA9-5788-42EB-A2DD-F0CB7B24BDE6}" type="parTrans" cxnId="{3716B886-9462-4E33-A66F-91F67FF15A2F}">
      <dgm:prSet/>
      <dgm:spPr/>
      <dgm:t>
        <a:bodyPr/>
        <a:lstStyle/>
        <a:p>
          <a:endParaRPr lang="ru-RU"/>
        </a:p>
      </dgm:t>
    </dgm:pt>
    <dgm:pt modelId="{58C7BCA3-E743-4485-B676-FF79A9291044}" type="sibTrans" cxnId="{3716B886-9462-4E33-A66F-91F67FF15A2F}">
      <dgm:prSet/>
      <dgm:spPr/>
      <dgm:t>
        <a:bodyPr/>
        <a:lstStyle/>
        <a:p>
          <a:endParaRPr lang="ru-RU"/>
        </a:p>
      </dgm:t>
    </dgm:pt>
    <dgm:pt modelId="{450900C0-0DA4-4E84-AF76-9CC0B8654DE5}">
      <dgm:prSet/>
      <dgm:spPr/>
      <dgm:t>
        <a:bodyPr/>
        <a:lstStyle/>
        <a:p>
          <a:r>
            <a:rPr lang="ru-RU" b="1"/>
            <a:t>28.09.2021 </a:t>
          </a:r>
          <a:endParaRPr lang="ru-RU"/>
        </a:p>
      </dgm:t>
    </dgm:pt>
    <dgm:pt modelId="{B29FA495-ACFA-477C-B16E-10F018A206A7}" type="parTrans" cxnId="{62EFE0ED-BCB8-49DB-9E86-8083CCC91562}">
      <dgm:prSet/>
      <dgm:spPr/>
      <dgm:t>
        <a:bodyPr/>
        <a:lstStyle/>
        <a:p>
          <a:endParaRPr lang="ru-RU"/>
        </a:p>
      </dgm:t>
    </dgm:pt>
    <dgm:pt modelId="{1AC3B90D-DE3A-4A9D-AE01-0567836B1A55}" type="sibTrans" cxnId="{62EFE0ED-BCB8-49DB-9E86-8083CCC91562}">
      <dgm:prSet/>
      <dgm:spPr/>
      <dgm:t>
        <a:bodyPr/>
        <a:lstStyle/>
        <a:p>
          <a:endParaRPr lang="ru-RU"/>
        </a:p>
      </dgm:t>
    </dgm:pt>
    <dgm:pt modelId="{235B7EBB-D056-4635-83BC-0CA5CEAB701E}">
      <dgm:prSet/>
      <dgm:spPr/>
      <dgm:t>
        <a:bodyPr/>
        <a:lstStyle/>
        <a:p>
          <a:r>
            <a:rPr lang="ru-RU" b="1" dirty="0"/>
            <a:t>Межведомственный семинар-практикум по организации взаимодействия заинтересованных служб и ведомств </a:t>
          </a:r>
          <a:r>
            <a:rPr lang="ru-RU" dirty="0"/>
            <a:t>в вопросах реализации требований Декрета Президента Республики Беларусь от 24 ноября 2006 г. № 18 «О дополнительных мерах по государственной защите детей в неблагополучных семьях» </a:t>
          </a:r>
          <a:r>
            <a:rPr lang="ru-RU" dirty="0" smtClean="0"/>
            <a:t> </a:t>
          </a:r>
          <a:r>
            <a:rPr lang="ru-RU" dirty="0"/>
            <a:t>проведен в г. Жодино</a:t>
          </a:r>
        </a:p>
      </dgm:t>
    </dgm:pt>
    <dgm:pt modelId="{73F30F19-DA36-4DDD-86B2-DAF7CDFAEF24}" type="parTrans" cxnId="{464D70B0-750E-446B-807D-B9CD806C308B}">
      <dgm:prSet/>
      <dgm:spPr/>
      <dgm:t>
        <a:bodyPr/>
        <a:lstStyle/>
        <a:p>
          <a:endParaRPr lang="ru-RU"/>
        </a:p>
      </dgm:t>
    </dgm:pt>
    <dgm:pt modelId="{8F996ACA-F3F4-4161-A4C0-387517DBEF7A}" type="sibTrans" cxnId="{464D70B0-750E-446B-807D-B9CD806C308B}">
      <dgm:prSet/>
      <dgm:spPr/>
      <dgm:t>
        <a:bodyPr/>
        <a:lstStyle/>
        <a:p>
          <a:endParaRPr lang="ru-RU"/>
        </a:p>
      </dgm:t>
    </dgm:pt>
    <dgm:pt modelId="{3149795D-0BF9-48A1-A82F-1329462E4C07}" type="pres">
      <dgm:prSet presAssocID="{6EB56E11-94C1-440B-A6D1-588767DA58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D35F7C-E399-4FCC-92B9-B33EC494C55B}" type="pres">
      <dgm:prSet presAssocID="{AEC8E118-12B5-44A3-8015-151934C0DBA8}" presName="parentLin" presStyleCnt="0"/>
      <dgm:spPr/>
    </dgm:pt>
    <dgm:pt modelId="{A7DAE6B5-36E1-40A3-9C82-CC430FD7BDAC}" type="pres">
      <dgm:prSet presAssocID="{AEC8E118-12B5-44A3-8015-151934C0DBA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F4A3CE4-46E9-4603-BF1E-DD43D25877CB}" type="pres">
      <dgm:prSet presAssocID="{AEC8E118-12B5-44A3-8015-151934C0DBA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52994-E3EA-4519-939C-C330324ACE03}" type="pres">
      <dgm:prSet presAssocID="{AEC8E118-12B5-44A3-8015-151934C0DBA8}" presName="negativeSpace" presStyleCnt="0"/>
      <dgm:spPr/>
    </dgm:pt>
    <dgm:pt modelId="{55E1CAB7-5527-4413-91AF-FC4F6796DDDD}" type="pres">
      <dgm:prSet presAssocID="{AEC8E118-12B5-44A3-8015-151934C0DBA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88A7A-8A37-4E1D-BC45-72006E80D42E}" type="pres">
      <dgm:prSet presAssocID="{76E53C21-8945-4926-87B6-6B0119F7E632}" presName="spaceBetweenRectangles" presStyleCnt="0"/>
      <dgm:spPr/>
    </dgm:pt>
    <dgm:pt modelId="{3D5E0266-8308-4EA8-AF21-BD2EECDD50A9}" type="pres">
      <dgm:prSet presAssocID="{FB71DF71-0C01-42B2-A6CC-6D409B537DDD}" presName="parentLin" presStyleCnt="0"/>
      <dgm:spPr/>
    </dgm:pt>
    <dgm:pt modelId="{F5444F13-9B87-4233-8552-55716535713A}" type="pres">
      <dgm:prSet presAssocID="{FB71DF71-0C01-42B2-A6CC-6D409B537DD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BA810C9-87C6-4413-8A2C-04504C9E5DFA}" type="pres">
      <dgm:prSet presAssocID="{FB71DF71-0C01-42B2-A6CC-6D409B537DD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6FD5B-E033-4206-BD1F-B76241869B61}" type="pres">
      <dgm:prSet presAssocID="{FB71DF71-0C01-42B2-A6CC-6D409B537DDD}" presName="negativeSpace" presStyleCnt="0"/>
      <dgm:spPr/>
    </dgm:pt>
    <dgm:pt modelId="{8159AEE7-E046-4F7B-B12F-F4AC63F58616}" type="pres">
      <dgm:prSet presAssocID="{FB71DF71-0C01-42B2-A6CC-6D409B537DDD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469B9-8919-421E-B5C4-FD0E5381F19F}" type="pres">
      <dgm:prSet presAssocID="{FB6334D4-BE02-445E-84F9-01887AB70D87}" presName="spaceBetweenRectangles" presStyleCnt="0"/>
      <dgm:spPr/>
    </dgm:pt>
    <dgm:pt modelId="{86488526-8800-4B89-A4A5-DA5C05CA879F}" type="pres">
      <dgm:prSet presAssocID="{450900C0-0DA4-4E84-AF76-9CC0B8654DE5}" presName="parentLin" presStyleCnt="0"/>
      <dgm:spPr/>
    </dgm:pt>
    <dgm:pt modelId="{43997F73-99CB-4FED-81EE-64FD1627D165}" type="pres">
      <dgm:prSet presAssocID="{450900C0-0DA4-4E84-AF76-9CC0B8654DE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EB8203D-7939-4A26-BBF4-26C887B0B6CF}" type="pres">
      <dgm:prSet presAssocID="{450900C0-0DA4-4E84-AF76-9CC0B8654D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B74668-3BC4-45E3-B2E7-BA93656B0380}" type="pres">
      <dgm:prSet presAssocID="{450900C0-0DA4-4E84-AF76-9CC0B8654DE5}" presName="negativeSpace" presStyleCnt="0"/>
      <dgm:spPr/>
    </dgm:pt>
    <dgm:pt modelId="{DA8C8861-FFAB-4272-977A-3F828F0C7B4B}" type="pres">
      <dgm:prSet presAssocID="{450900C0-0DA4-4E84-AF76-9CC0B8654DE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F8F4EB-DECE-42FD-9545-F4E56011AD72}" type="presOf" srcId="{235B7EBB-D056-4635-83BC-0CA5CEAB701E}" destId="{DA8C8861-FFAB-4272-977A-3F828F0C7B4B}" srcOrd="0" destOrd="0" presId="urn:microsoft.com/office/officeart/2005/8/layout/list1"/>
    <dgm:cxn modelId="{127C6673-C635-4EB7-8039-07C5769B3304}" srcId="{6EB56E11-94C1-440B-A6D1-588767DA58D8}" destId="{FB71DF71-0C01-42B2-A6CC-6D409B537DDD}" srcOrd="1" destOrd="0" parTransId="{78B7B88D-CD05-4ED2-AA99-FE2455766843}" sibTransId="{FB6334D4-BE02-445E-84F9-01887AB70D87}"/>
    <dgm:cxn modelId="{3716B886-9462-4E33-A66F-91F67FF15A2F}" srcId="{AEC8E118-12B5-44A3-8015-151934C0DBA8}" destId="{635B3E66-2677-4415-AA0E-6D93E62DEF94}" srcOrd="0" destOrd="0" parTransId="{D6DF8BA9-5788-42EB-A2DD-F0CB7B24BDE6}" sibTransId="{58C7BCA3-E743-4485-B676-FF79A9291044}"/>
    <dgm:cxn modelId="{DA0727EB-2DA9-4447-8D1B-EBC952E1681E}" type="presOf" srcId="{AEC8E118-12B5-44A3-8015-151934C0DBA8}" destId="{A7DAE6B5-36E1-40A3-9C82-CC430FD7BDAC}" srcOrd="0" destOrd="0" presId="urn:microsoft.com/office/officeart/2005/8/layout/list1"/>
    <dgm:cxn modelId="{BD9D2598-F65C-4BD6-A0B5-CCEC802B0DBA}" type="presOf" srcId="{635B3E66-2677-4415-AA0E-6D93E62DEF94}" destId="{55E1CAB7-5527-4413-91AF-FC4F6796DDDD}" srcOrd="0" destOrd="0" presId="urn:microsoft.com/office/officeart/2005/8/layout/list1"/>
    <dgm:cxn modelId="{5FBFDAB4-528F-46D4-8D71-F04B82F43D4D}" type="presOf" srcId="{FB71DF71-0C01-42B2-A6CC-6D409B537DDD}" destId="{3BA810C9-87C6-4413-8A2C-04504C9E5DFA}" srcOrd="1" destOrd="0" presId="urn:microsoft.com/office/officeart/2005/8/layout/list1"/>
    <dgm:cxn modelId="{A22DE3D4-0918-4EFC-8AD8-17E993C931CA}" type="presOf" srcId="{D8149EB3-6459-43DD-935F-46EB86C47ACC}" destId="{8159AEE7-E046-4F7B-B12F-F4AC63F58616}" srcOrd="0" destOrd="0" presId="urn:microsoft.com/office/officeart/2005/8/layout/list1"/>
    <dgm:cxn modelId="{62EFE0ED-BCB8-49DB-9E86-8083CCC91562}" srcId="{6EB56E11-94C1-440B-A6D1-588767DA58D8}" destId="{450900C0-0DA4-4E84-AF76-9CC0B8654DE5}" srcOrd="2" destOrd="0" parTransId="{B29FA495-ACFA-477C-B16E-10F018A206A7}" sibTransId="{1AC3B90D-DE3A-4A9D-AE01-0567836B1A55}"/>
    <dgm:cxn modelId="{04C137F1-328E-49AD-B5EF-38CC3327B31D}" type="presOf" srcId="{AEC8E118-12B5-44A3-8015-151934C0DBA8}" destId="{5F4A3CE4-46E9-4603-BF1E-DD43D25877CB}" srcOrd="1" destOrd="0" presId="urn:microsoft.com/office/officeart/2005/8/layout/list1"/>
    <dgm:cxn modelId="{D0588BC9-DB54-4C66-8452-B995B8194182}" type="presOf" srcId="{450900C0-0DA4-4E84-AF76-9CC0B8654DE5}" destId="{CEB8203D-7939-4A26-BBF4-26C887B0B6CF}" srcOrd="1" destOrd="0" presId="urn:microsoft.com/office/officeart/2005/8/layout/list1"/>
    <dgm:cxn modelId="{27AE7ADB-0C97-40A4-B1EC-79B246D7C60A}" type="presOf" srcId="{6EB56E11-94C1-440B-A6D1-588767DA58D8}" destId="{3149795D-0BF9-48A1-A82F-1329462E4C07}" srcOrd="0" destOrd="0" presId="urn:microsoft.com/office/officeart/2005/8/layout/list1"/>
    <dgm:cxn modelId="{464D70B0-750E-446B-807D-B9CD806C308B}" srcId="{450900C0-0DA4-4E84-AF76-9CC0B8654DE5}" destId="{235B7EBB-D056-4635-83BC-0CA5CEAB701E}" srcOrd="0" destOrd="0" parTransId="{73F30F19-DA36-4DDD-86B2-DAF7CDFAEF24}" sibTransId="{8F996ACA-F3F4-4161-A4C0-387517DBEF7A}"/>
    <dgm:cxn modelId="{2DCCF646-485A-4BDD-AEAF-AE184F2EA62F}" type="presOf" srcId="{450900C0-0DA4-4E84-AF76-9CC0B8654DE5}" destId="{43997F73-99CB-4FED-81EE-64FD1627D165}" srcOrd="0" destOrd="0" presId="urn:microsoft.com/office/officeart/2005/8/layout/list1"/>
    <dgm:cxn modelId="{9B484C85-813B-421C-B0A5-FEA1DA354EAF}" srcId="{6EB56E11-94C1-440B-A6D1-588767DA58D8}" destId="{AEC8E118-12B5-44A3-8015-151934C0DBA8}" srcOrd="0" destOrd="0" parTransId="{A11D2CE8-376A-4C2E-BB6F-57F8C7C9403C}" sibTransId="{76E53C21-8945-4926-87B6-6B0119F7E632}"/>
    <dgm:cxn modelId="{C17FCDEF-20DD-496B-840B-61198271600C}" srcId="{FB71DF71-0C01-42B2-A6CC-6D409B537DDD}" destId="{D8149EB3-6459-43DD-935F-46EB86C47ACC}" srcOrd="0" destOrd="0" parTransId="{09BD8727-2EC8-464D-9DD1-B86C965E3B6F}" sibTransId="{C265EFEA-7420-42DA-88D4-2CECA6BCF3D6}"/>
    <dgm:cxn modelId="{FE817DC0-C2A3-46A2-97FD-10466E8472FD}" type="presOf" srcId="{FB71DF71-0C01-42B2-A6CC-6D409B537DDD}" destId="{F5444F13-9B87-4233-8552-55716535713A}" srcOrd="0" destOrd="0" presId="urn:microsoft.com/office/officeart/2005/8/layout/list1"/>
    <dgm:cxn modelId="{BEDF890D-48A6-4AEA-A3AD-DEAB2FD8D306}" type="presParOf" srcId="{3149795D-0BF9-48A1-A82F-1329462E4C07}" destId="{6FD35F7C-E399-4FCC-92B9-B33EC494C55B}" srcOrd="0" destOrd="0" presId="urn:microsoft.com/office/officeart/2005/8/layout/list1"/>
    <dgm:cxn modelId="{799C6BAA-E27E-42E2-8FFA-9FFC1FA011C0}" type="presParOf" srcId="{6FD35F7C-E399-4FCC-92B9-B33EC494C55B}" destId="{A7DAE6B5-36E1-40A3-9C82-CC430FD7BDAC}" srcOrd="0" destOrd="0" presId="urn:microsoft.com/office/officeart/2005/8/layout/list1"/>
    <dgm:cxn modelId="{FFA6D009-6AB2-4F90-B40C-4C0AA1934C3D}" type="presParOf" srcId="{6FD35F7C-E399-4FCC-92B9-B33EC494C55B}" destId="{5F4A3CE4-46E9-4603-BF1E-DD43D25877CB}" srcOrd="1" destOrd="0" presId="urn:microsoft.com/office/officeart/2005/8/layout/list1"/>
    <dgm:cxn modelId="{3E32901B-79E1-493A-9EE0-94684157B4AA}" type="presParOf" srcId="{3149795D-0BF9-48A1-A82F-1329462E4C07}" destId="{1DF52994-E3EA-4519-939C-C330324ACE03}" srcOrd="1" destOrd="0" presId="urn:microsoft.com/office/officeart/2005/8/layout/list1"/>
    <dgm:cxn modelId="{24191CD3-A836-4190-8A29-4AB89947D032}" type="presParOf" srcId="{3149795D-0BF9-48A1-A82F-1329462E4C07}" destId="{55E1CAB7-5527-4413-91AF-FC4F6796DDDD}" srcOrd="2" destOrd="0" presId="urn:microsoft.com/office/officeart/2005/8/layout/list1"/>
    <dgm:cxn modelId="{3F420A44-4925-43D9-BBAC-422F06C01CA5}" type="presParOf" srcId="{3149795D-0BF9-48A1-A82F-1329462E4C07}" destId="{A4888A7A-8A37-4E1D-BC45-72006E80D42E}" srcOrd="3" destOrd="0" presId="urn:microsoft.com/office/officeart/2005/8/layout/list1"/>
    <dgm:cxn modelId="{6B7EF729-5D5A-43DF-A36D-576FCDD3682A}" type="presParOf" srcId="{3149795D-0BF9-48A1-A82F-1329462E4C07}" destId="{3D5E0266-8308-4EA8-AF21-BD2EECDD50A9}" srcOrd="4" destOrd="0" presId="urn:microsoft.com/office/officeart/2005/8/layout/list1"/>
    <dgm:cxn modelId="{6711C734-D959-4D7B-BAC6-F840FF31A0FB}" type="presParOf" srcId="{3D5E0266-8308-4EA8-AF21-BD2EECDD50A9}" destId="{F5444F13-9B87-4233-8552-55716535713A}" srcOrd="0" destOrd="0" presId="urn:microsoft.com/office/officeart/2005/8/layout/list1"/>
    <dgm:cxn modelId="{39E10BBF-A323-4566-8AC0-14FFDDB3580C}" type="presParOf" srcId="{3D5E0266-8308-4EA8-AF21-BD2EECDD50A9}" destId="{3BA810C9-87C6-4413-8A2C-04504C9E5DFA}" srcOrd="1" destOrd="0" presId="urn:microsoft.com/office/officeart/2005/8/layout/list1"/>
    <dgm:cxn modelId="{A06C269B-5BC7-4CC8-87E8-17DCF650E844}" type="presParOf" srcId="{3149795D-0BF9-48A1-A82F-1329462E4C07}" destId="{1A06FD5B-E033-4206-BD1F-B76241869B61}" srcOrd="5" destOrd="0" presId="urn:microsoft.com/office/officeart/2005/8/layout/list1"/>
    <dgm:cxn modelId="{BF74BF8F-5C47-4D48-92C5-1D244D41D912}" type="presParOf" srcId="{3149795D-0BF9-48A1-A82F-1329462E4C07}" destId="{8159AEE7-E046-4F7B-B12F-F4AC63F58616}" srcOrd="6" destOrd="0" presId="urn:microsoft.com/office/officeart/2005/8/layout/list1"/>
    <dgm:cxn modelId="{5AF8CEC2-2EC0-4A36-AA28-1F857BFDAE79}" type="presParOf" srcId="{3149795D-0BF9-48A1-A82F-1329462E4C07}" destId="{A6D469B9-8919-421E-B5C4-FD0E5381F19F}" srcOrd="7" destOrd="0" presId="urn:microsoft.com/office/officeart/2005/8/layout/list1"/>
    <dgm:cxn modelId="{512A7FC0-7280-4157-8846-9AB794F0C9AE}" type="presParOf" srcId="{3149795D-0BF9-48A1-A82F-1329462E4C07}" destId="{86488526-8800-4B89-A4A5-DA5C05CA879F}" srcOrd="8" destOrd="0" presId="urn:microsoft.com/office/officeart/2005/8/layout/list1"/>
    <dgm:cxn modelId="{A6591CA4-2EFE-41D0-A6D7-E5EA753B71BC}" type="presParOf" srcId="{86488526-8800-4B89-A4A5-DA5C05CA879F}" destId="{43997F73-99CB-4FED-81EE-64FD1627D165}" srcOrd="0" destOrd="0" presId="urn:microsoft.com/office/officeart/2005/8/layout/list1"/>
    <dgm:cxn modelId="{D45CEAF0-64A1-41B2-9E06-5B5CDA5BFE32}" type="presParOf" srcId="{86488526-8800-4B89-A4A5-DA5C05CA879F}" destId="{CEB8203D-7939-4A26-BBF4-26C887B0B6CF}" srcOrd="1" destOrd="0" presId="urn:microsoft.com/office/officeart/2005/8/layout/list1"/>
    <dgm:cxn modelId="{3BA9ADCE-843C-4348-910C-337A625BE87E}" type="presParOf" srcId="{3149795D-0BF9-48A1-A82F-1329462E4C07}" destId="{0EB74668-3BC4-45E3-B2E7-BA93656B0380}" srcOrd="9" destOrd="0" presId="urn:microsoft.com/office/officeart/2005/8/layout/list1"/>
    <dgm:cxn modelId="{A613A9AC-7160-4A87-80C6-AC82E43EDFEA}" type="presParOf" srcId="{3149795D-0BF9-48A1-A82F-1329462E4C07}" destId="{DA8C8861-FFAB-4272-977A-3F828F0C7B4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63CDEA-A27D-44FB-816C-69744A619E48}">
      <dsp:nvSpPr>
        <dsp:cNvPr id="0" name=""/>
        <dsp:cNvSpPr/>
      </dsp:nvSpPr>
      <dsp:spPr>
        <a:xfrm>
          <a:off x="0" y="17560"/>
          <a:ext cx="8229599" cy="849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Установление фактов потребления родителями</a:t>
          </a:r>
          <a:r>
            <a:rPr lang="ru-RU" sz="1200" kern="1200" dirty="0"/>
            <a:t>, иными лицами, участвующими в воспитании </a:t>
          </a:r>
          <a:r>
            <a:rPr lang="ru-RU" sz="1200" kern="1200" dirty="0" smtClean="0"/>
            <a:t>                            и </a:t>
          </a:r>
          <a:r>
            <a:rPr lang="ru-RU" sz="1200" kern="1200" dirty="0"/>
            <a:t>содержании детей, </a:t>
          </a:r>
          <a:r>
            <a:rPr lang="ru-RU" sz="1200" b="1" kern="1200" dirty="0"/>
            <a:t>наркотических средств, психотропных веществ,</a:t>
          </a:r>
          <a:r>
            <a:rPr lang="ru-RU" sz="1200" kern="1200" dirty="0"/>
            <a:t> их аналогов, токсических или других одурманивающих веществ, употребления ими </a:t>
          </a:r>
          <a:r>
            <a:rPr lang="ru-RU" sz="1200" b="1" kern="1200" dirty="0"/>
            <a:t>алкогольных напитков, </a:t>
          </a:r>
          <a:r>
            <a:rPr lang="ru-RU" sz="1200" kern="1200" dirty="0"/>
            <a:t>в результате чего к ним применялись меры профилактического воздействия </a:t>
          </a:r>
        </a:p>
      </dsp:txBody>
      <dsp:txXfrm>
        <a:off x="0" y="17560"/>
        <a:ext cx="8229599" cy="849420"/>
      </dsp:txXfrm>
    </dsp:sp>
    <dsp:sp modelId="{BAC4FB5E-2C1C-404C-90BF-9E5E3C4BB286}">
      <dsp:nvSpPr>
        <dsp:cNvPr id="0" name=""/>
        <dsp:cNvSpPr/>
      </dsp:nvSpPr>
      <dsp:spPr>
        <a:xfrm>
          <a:off x="0" y="866980"/>
          <a:ext cx="8229599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1231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несовершеннолетний (30,9 % от общего количества находящихся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в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СОП)</a:t>
          </a:r>
        </a:p>
      </dsp:txBody>
      <dsp:txXfrm>
        <a:off x="0" y="866980"/>
        <a:ext cx="8229599" cy="546480"/>
      </dsp:txXfrm>
    </dsp:sp>
    <dsp:sp modelId="{FFB9A021-EA26-43AE-AF14-AFBBB03DE5EE}">
      <dsp:nvSpPr>
        <dsp:cNvPr id="0" name=""/>
        <dsp:cNvSpPr/>
      </dsp:nvSpPr>
      <dsp:spPr>
        <a:xfrm>
          <a:off x="0" y="1440161"/>
          <a:ext cx="8229599" cy="5765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Установление фактов </a:t>
          </a: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привлечения родителей к административной ответственности 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 статьям 10.1, 19.1, ч. 2 ст. 19.3, 19.4, 19.5, 19.8 КоАП 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Республики Беларусь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440161"/>
        <a:ext cx="8229599" cy="576569"/>
      </dsp:txXfrm>
    </dsp:sp>
    <dsp:sp modelId="{BC5708F2-3C68-41F1-9A46-34E57BC909B0}">
      <dsp:nvSpPr>
        <dsp:cNvPr id="0" name=""/>
        <dsp:cNvSpPr/>
      </dsp:nvSpPr>
      <dsp:spPr>
        <a:xfrm>
          <a:off x="0" y="1990029"/>
          <a:ext cx="8229599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1109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человек (27,79% от общего количества находящихся в СОП)</a:t>
          </a:r>
        </a:p>
      </dsp:txBody>
      <dsp:txXfrm>
        <a:off x="0" y="1990029"/>
        <a:ext cx="8229599" cy="546480"/>
      </dsp:txXfrm>
    </dsp:sp>
    <dsp:sp modelId="{C6DEA281-DE66-4F1C-9D0D-9F1215E4ACD0}">
      <dsp:nvSpPr>
        <dsp:cNvPr id="0" name=""/>
        <dsp:cNvSpPr/>
      </dsp:nvSpPr>
      <dsp:spPr>
        <a:xfrm>
          <a:off x="0" y="2536509"/>
          <a:ext cx="8229599" cy="6261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Несовершеннолетние </a:t>
          </a: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проживают в жилых помещениях, которые не соответствуют требованиям пожарной безопасности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536509"/>
        <a:ext cx="8229599" cy="626107"/>
      </dsp:txXfrm>
    </dsp:sp>
    <dsp:sp modelId="{CFA843DE-BDD0-45ED-ADA8-87CB81CAC2EA}">
      <dsp:nvSpPr>
        <dsp:cNvPr id="0" name=""/>
        <dsp:cNvSpPr/>
      </dsp:nvSpPr>
      <dsp:spPr>
        <a:xfrm>
          <a:off x="0" y="3162616"/>
          <a:ext cx="8229599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861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(21,58%)</a:t>
          </a:r>
        </a:p>
      </dsp:txBody>
      <dsp:txXfrm>
        <a:off x="0" y="3162616"/>
        <a:ext cx="8229599" cy="5464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9CAB0D-B7B3-40D4-B631-5A5878117066}">
      <dsp:nvSpPr>
        <dsp:cNvPr id="0" name=""/>
        <dsp:cNvSpPr/>
      </dsp:nvSpPr>
      <dsp:spPr>
        <a:xfrm>
          <a:off x="0" y="33152"/>
          <a:ext cx="8229599" cy="32221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/>
            <a:t>В целях выработки новых подходов </a:t>
          </a:r>
          <a:br>
            <a:rPr lang="ru-RU" sz="2700" b="1" kern="1200" dirty="0"/>
          </a:br>
          <a:r>
            <a:rPr lang="ru-RU" sz="2700" kern="1200" dirty="0"/>
            <a:t>в проведении </a:t>
          </a:r>
          <a:r>
            <a:rPr lang="ru-RU" sz="2700" b="1" kern="1200" dirty="0"/>
            <a:t>профилактической работы </a:t>
          </a:r>
          <a:br>
            <a:rPr lang="ru-RU" sz="2700" b="1" kern="1200" dirty="0"/>
          </a:br>
          <a:r>
            <a:rPr lang="ru-RU" sz="2700" b="1" kern="1200" dirty="0"/>
            <a:t>по устранению семейного неблагополучия </a:t>
          </a:r>
          <a:br>
            <a:rPr lang="ru-RU" sz="2700" b="1" kern="1200" dirty="0"/>
          </a:br>
          <a:r>
            <a:rPr lang="ru-RU" sz="2700" kern="1200" dirty="0"/>
            <a:t>с ноября 2021 г. реализуется областной проект по работе с семьями, находящимися в </a:t>
          </a:r>
          <a:r>
            <a:rPr lang="ru-RU" sz="2700" kern="1200" dirty="0" smtClean="0"/>
            <a:t>СОП, в Дзержинском                         и </a:t>
          </a:r>
          <a:r>
            <a:rPr lang="ru-RU" sz="2700" kern="1200" dirty="0" err="1" smtClean="0"/>
            <a:t>Столбцовском</a:t>
          </a:r>
          <a:r>
            <a:rPr lang="ru-RU" sz="2700" kern="1200" dirty="0" smtClean="0"/>
            <a:t> районах</a:t>
          </a:r>
          <a:endParaRPr lang="ru-RU" sz="2700" kern="1200" dirty="0"/>
        </a:p>
      </dsp:txBody>
      <dsp:txXfrm>
        <a:off x="0" y="33152"/>
        <a:ext cx="8229599" cy="32221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E962F-CC61-4C35-A16C-D53EF568459B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49C1D-BF39-45E3-934F-0CB0AAE86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0513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EE6B-9070-44E8-8879-B9018DED9C38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3" y="2206952"/>
            <a:ext cx="7147931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208476"/>
            <a:ext cx="1190348" cy="1844802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2352494"/>
            <a:ext cx="910224" cy="1556766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6" y="2291717"/>
            <a:ext cx="6947845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3468951"/>
            <a:ext cx="762000" cy="3429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3419459"/>
            <a:ext cx="6755166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2354580"/>
            <a:ext cx="6760868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3486150"/>
            <a:ext cx="6553200" cy="3429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420276"/>
            <a:ext cx="6629400" cy="9144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9EF0-01E4-4320-8E34-D7EF84D30235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171451"/>
            <a:ext cx="1859280" cy="4591976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8" y="263558"/>
            <a:ext cx="1672235" cy="4407763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80" y="296571"/>
            <a:ext cx="1485531" cy="43417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5751"/>
            <a:ext cx="6172200" cy="43434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6324-5589-4C00-92B7-ABC9242DA29F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BCCE-719E-42CC-8048-7ECA9D8B017C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CF32-2644-4F9C-8954-497F68E18B82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209800"/>
            <a:ext cx="8265160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2286002"/>
            <a:ext cx="8033800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2400301"/>
            <a:ext cx="7696200" cy="97155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3406142"/>
            <a:ext cx="7818120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455634"/>
            <a:ext cx="7696200" cy="392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8" y="2343150"/>
            <a:ext cx="7817599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D432-ED13-41EC-B937-780405946724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291828"/>
            <a:ext cx="4040188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1828801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91828"/>
            <a:ext cx="4041775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28801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B568-ED75-4275-B586-B8D59C45FE1B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127A-10B2-44AD-AD71-C85D9BF71B3D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3043-6726-4199-A6B7-D45098A8C06F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14350"/>
            <a:ext cx="4572000" cy="39433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6C89-9762-4177-AB48-FA518EBB0464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129284"/>
            <a:ext cx="2716566" cy="264261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231854"/>
            <a:ext cx="2483254" cy="2425746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228850"/>
            <a:ext cx="2298634" cy="131445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300735"/>
            <a:ext cx="2298634" cy="893715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66078"/>
            <a:ext cx="7772400" cy="3248673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472C-C250-4D2C-8A1D-BBD904F0A913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3714750"/>
            <a:ext cx="7772400" cy="10287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2" y="3771901"/>
            <a:ext cx="7600765" cy="902193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4229100"/>
            <a:ext cx="7328514" cy="338772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3806190"/>
            <a:ext cx="7946136" cy="82296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4242418"/>
            <a:ext cx="7244736" cy="30128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29051"/>
            <a:ext cx="7328514" cy="392282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4451"/>
            <a:ext cx="82296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B807B60-A9EC-4D04-8BA7-E08C1275688F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71EE5C-4EE8-49F0-9450-F8139501C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08625"/>
            <a:ext cx="8595360" cy="99441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279647"/>
            <a:ext cx="8380520" cy="83894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87574"/>
            <a:ext cx="6768752" cy="241911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z="2400" dirty="0" smtClean="0"/>
              <a:t>О ходе реализации требований Декрета Президента Республики Беларусь                     от 24 ноября 2006 г. № 18 </a:t>
            </a:r>
            <a:br>
              <a:rPr lang="ru-RU" sz="2400" dirty="0" smtClean="0"/>
            </a:br>
            <a:r>
              <a:rPr lang="ru-RU" sz="2400" dirty="0" smtClean="0"/>
              <a:t>«О дополнительных мерах по государственной защите детей </a:t>
            </a:r>
            <a:br>
              <a:rPr lang="ru-RU" sz="2400" dirty="0" smtClean="0"/>
            </a:br>
            <a:r>
              <a:rPr lang="ru-RU" sz="2400" dirty="0" smtClean="0"/>
              <a:t>в неблагополучных семьях»</a:t>
            </a:r>
            <a:endParaRPr lang="ru-RU" sz="2400" b="1" cap="none" dirty="0"/>
          </a:p>
        </p:txBody>
      </p:sp>
    </p:spTree>
    <p:extLst>
      <p:ext uri="{BB962C8B-B14F-4D97-AF65-F5344CB8AC3E}">
        <p14:creationId xmlns:p14="http://schemas.microsoft.com/office/powerpoint/2010/main" xmlns="" val="849379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71D03E-9ADC-46B0-AA0A-2A8F24A2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Среднеобластной показатель возмещения расходов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DC097190-5871-4CFA-8A44-FF458994BA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6403731"/>
              </p:ext>
            </p:extLst>
          </p:nvPr>
        </p:nvGraphicFramePr>
        <p:xfrm>
          <a:off x="457200" y="1314450"/>
          <a:ext cx="8229600" cy="3279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000E384-E895-45DB-98C8-1064238C9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348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2392A2-39EB-47E2-B363-507DFEE09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Показатели возмещения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DD230EB1-62DC-45C5-BD16-9B83A29A24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314450"/>
          <a:ext cx="8229600" cy="352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372F1FF-01DF-4820-B690-EA2DBA93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6934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6280"/>
            <a:ext cx="8640960" cy="77957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Показатель возмещения выше областного</a:t>
            </a:r>
            <a:endParaRPr lang="ru-RU" sz="3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0" y="1131590"/>
          <a:ext cx="9036496" cy="401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82034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63DD85-4B80-4F18-B7FF-8E63C25DB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Повышение профессиональной компетентности специалистов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A14944F4-683E-439C-9C12-EB33CCBC73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02434848"/>
              </p:ext>
            </p:extLst>
          </p:nvPr>
        </p:nvGraphicFramePr>
        <p:xfrm>
          <a:off x="457200" y="1131590"/>
          <a:ext cx="8229600" cy="3909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E7B99AD-CB50-4B4D-8155-FCFA6D2A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419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784976" cy="1008112"/>
          </a:xfrm>
        </p:spPr>
        <p:txBody>
          <a:bodyPr>
            <a:noAutofit/>
          </a:bodyPr>
          <a:lstStyle/>
          <a:p>
            <a:r>
              <a:rPr lang="ru-RU" sz="3200" dirty="0"/>
              <a:t>Результаты работы по реализации Декрета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3200" dirty="0"/>
              <a:t>18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82264584"/>
              </p:ext>
            </p:extLst>
          </p:nvPr>
        </p:nvGraphicFramePr>
        <p:xfrm>
          <a:off x="251520" y="1419619"/>
          <a:ext cx="8712968" cy="3180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8049">
                <a:tc>
                  <a:txBody>
                    <a:bodyPr/>
                    <a:lstStyle/>
                    <a:p>
                      <a:r>
                        <a:rPr lang="ru-RU" b="1" dirty="0"/>
                        <a:t>Показатель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2007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2020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8049">
                <a:tc>
                  <a:txBody>
                    <a:bodyPr/>
                    <a:lstStyle/>
                    <a:p>
                      <a:r>
                        <a:rPr lang="ru-RU" b="1" dirty="0"/>
                        <a:t>1. Количество (человек):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8049">
                <a:tc>
                  <a:txBody>
                    <a:bodyPr/>
                    <a:lstStyle/>
                    <a:p>
                      <a:r>
                        <a:rPr lang="ru-RU" b="1" dirty="0"/>
                        <a:t>детей-сирот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5185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2621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8049">
                <a:tc>
                  <a:txBody>
                    <a:bodyPr/>
                    <a:lstStyle/>
                    <a:p>
                      <a:r>
                        <a:rPr lang="ru-RU" b="1" baseline="0" dirty="0"/>
                        <a:t>выявленных детей-сирот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802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2063">
                <a:tc>
                  <a:txBody>
                    <a:bodyPr/>
                    <a:lstStyle/>
                    <a:p>
                      <a:r>
                        <a:rPr lang="ru-RU" b="1" dirty="0"/>
                        <a:t>детей, родители которых лишены родительских прав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8049">
                <a:tc>
                  <a:txBody>
                    <a:bodyPr/>
                    <a:lstStyle/>
                    <a:p>
                      <a:r>
                        <a:rPr lang="ru-RU" b="1" dirty="0"/>
                        <a:t>отказов от детей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8049">
                <a:tc>
                  <a:txBody>
                    <a:bodyPr/>
                    <a:lstStyle/>
                    <a:p>
                      <a:r>
                        <a:rPr lang="ru-RU" b="1" dirty="0"/>
                        <a:t>2. У</a:t>
                      </a:r>
                      <a:r>
                        <a:rPr lang="ru-RU" b="1" baseline="0" dirty="0"/>
                        <a:t>стройство в интернаты (%)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19,2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9,8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483296" cy="273844"/>
          </a:xfrm>
        </p:spPr>
        <p:txBody>
          <a:bodyPr/>
          <a:lstStyle/>
          <a:p>
            <a:fld id="{DA71EE5C-4EE8-49F0-9450-F8139501C76D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8454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640960" cy="1211618"/>
          </a:xfrm>
        </p:spPr>
        <p:txBody>
          <a:bodyPr>
            <a:normAutofit fontScale="90000"/>
          </a:bodyPr>
          <a:lstStyle/>
          <a:p>
            <a:r>
              <a:rPr lang="ru-RU" sz="2900" dirty="0">
                <a:solidFill>
                  <a:srgbClr val="AD0101">
                    <a:lumMod val="75000"/>
                  </a:srgbClr>
                </a:solidFill>
              </a:rPr>
              <a:t/>
            </a:r>
            <a:br>
              <a:rPr lang="ru-RU" sz="2900" dirty="0">
                <a:solidFill>
                  <a:srgbClr val="AD0101">
                    <a:lumMod val="75000"/>
                  </a:srgbClr>
                </a:solidFill>
              </a:rPr>
            </a:br>
            <a:r>
              <a:rPr lang="ru-RU" sz="2900" dirty="0">
                <a:solidFill>
                  <a:srgbClr val="AD0101">
                    <a:lumMod val="75000"/>
                  </a:srgbClr>
                </a:solidFill>
              </a:rPr>
              <a:t>Возмещение расходов по содержанию детей, находящихся на государственном обеспечении (%)</a:t>
            </a:r>
            <a:br>
              <a:rPr lang="ru-RU" sz="2900" dirty="0">
                <a:solidFill>
                  <a:srgbClr val="AD0101">
                    <a:lumMod val="75000"/>
                  </a:srgbClr>
                </a:solidFill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78435482"/>
              </p:ext>
            </p:extLst>
          </p:nvPr>
        </p:nvGraphicFramePr>
        <p:xfrm>
          <a:off x="457200" y="1314450"/>
          <a:ext cx="8229600" cy="3279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483296" cy="273844"/>
          </a:xfrm>
        </p:spPr>
        <p:txBody>
          <a:bodyPr/>
          <a:lstStyle/>
          <a:p>
            <a:fld id="{DA71EE5C-4EE8-49F0-9450-F8139501C76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14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394344" cy="779570"/>
          </a:xfrm>
        </p:spPr>
        <p:txBody>
          <a:bodyPr>
            <a:noAutofit/>
          </a:bodyPr>
          <a:lstStyle/>
          <a:p>
            <a:r>
              <a:rPr lang="ru-RU" sz="2800" dirty="0"/>
              <a:t>Формы семейного устройства детей-сирот       и детей, оставшихся без попечения родителей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8552107"/>
              </p:ext>
            </p:extLst>
          </p:nvPr>
        </p:nvGraphicFramePr>
        <p:xfrm>
          <a:off x="457200" y="1314450"/>
          <a:ext cx="8229600" cy="352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483296" cy="273844"/>
          </a:xfrm>
        </p:spPr>
        <p:txBody>
          <a:bodyPr/>
          <a:lstStyle/>
          <a:p>
            <a:fld id="{DA71EE5C-4EE8-49F0-9450-F8139501C76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077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9502"/>
            <a:ext cx="8260672" cy="779570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</a:pPr>
            <a:r>
              <a:rPr lang="ru-RU" sz="2400" dirty="0"/>
              <a:t>Выявление детей-сирот и детей, </a:t>
            </a:r>
            <a:br>
              <a:rPr lang="ru-RU" sz="2400" dirty="0"/>
            </a:br>
            <a:r>
              <a:rPr lang="ru-RU" sz="2400" dirty="0"/>
              <a:t>оставшихся без попечения родителей (человек)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483296" cy="273844"/>
          </a:xfrm>
        </p:spPr>
        <p:txBody>
          <a:bodyPr/>
          <a:lstStyle/>
          <a:p>
            <a:fld id="{DA71EE5C-4EE8-49F0-9450-F8139501C76D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0145340"/>
              </p:ext>
            </p:extLst>
          </p:nvPr>
        </p:nvGraphicFramePr>
        <p:xfrm>
          <a:off x="457200" y="1314450"/>
          <a:ext cx="8229600" cy="356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2154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784976" cy="1008112"/>
          </a:xfrm>
        </p:spPr>
        <p:txBody>
          <a:bodyPr>
            <a:noAutofit/>
          </a:bodyPr>
          <a:lstStyle/>
          <a:p>
            <a:r>
              <a:rPr lang="ru-RU" sz="3200" dirty="0"/>
              <a:t>Результаты работы по реализации Декрета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3200" dirty="0"/>
              <a:t> 18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20120452"/>
              </p:ext>
            </p:extLst>
          </p:nvPr>
        </p:nvGraphicFramePr>
        <p:xfrm>
          <a:off x="323528" y="1275606"/>
          <a:ext cx="8568952" cy="342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0088">
                <a:tc>
                  <a:txBody>
                    <a:bodyPr/>
                    <a:lstStyle/>
                    <a:p>
                      <a:r>
                        <a:rPr lang="ru-RU" b="1" dirty="0"/>
                        <a:t>Показатель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01.10.2020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01.10.2021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0088">
                <a:tc>
                  <a:txBody>
                    <a:bodyPr/>
                    <a:lstStyle/>
                    <a:p>
                      <a:r>
                        <a:rPr lang="ru-RU" b="1" dirty="0"/>
                        <a:t>1. Количество (человек):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0088">
                <a:tc>
                  <a:txBody>
                    <a:bodyPr/>
                    <a:lstStyle/>
                    <a:p>
                      <a:pPr marL="144000"/>
                      <a:r>
                        <a:rPr lang="ru-RU" b="1" baseline="0" dirty="0"/>
                        <a:t>выявленных детей-сирот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/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/>
                        <a:t>181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7823">
                <a:tc>
                  <a:txBody>
                    <a:bodyPr/>
                    <a:lstStyle/>
                    <a:p>
                      <a:pPr marL="144000"/>
                      <a:r>
                        <a:rPr lang="ru-RU" b="1" dirty="0"/>
                        <a:t>родителей, восстановленных</a:t>
                      </a:r>
                      <a:r>
                        <a:rPr lang="ru-RU" b="1" baseline="0" dirty="0"/>
                        <a:t> в родительских правах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8177">
                <a:tc>
                  <a:txBody>
                    <a:bodyPr/>
                    <a:lstStyle/>
                    <a:p>
                      <a:pPr marL="144000"/>
                      <a:r>
                        <a:rPr lang="ru-RU" b="1" dirty="0"/>
                        <a:t>родителей, лишенных родительских прав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/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/>
                        <a:t>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0088">
                <a:tc>
                  <a:txBody>
                    <a:bodyPr/>
                    <a:lstStyle/>
                    <a:p>
                      <a:r>
                        <a:rPr lang="ru-RU" b="1" dirty="0"/>
                        <a:t>2. Удельный</a:t>
                      </a:r>
                      <a:r>
                        <a:rPr lang="ru-RU" b="1" baseline="0" dirty="0"/>
                        <a:t> вес обязанных лиц, совершивших прогулы более 10 дней (%)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/>
                        <a:t>27,3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/>
                        <a:t>24,6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0088">
                <a:tc>
                  <a:txBody>
                    <a:bodyPr/>
                    <a:lstStyle/>
                    <a:p>
                      <a:r>
                        <a:rPr lang="ru-RU" b="1" dirty="0"/>
                        <a:t>3. В</a:t>
                      </a:r>
                      <a:r>
                        <a:rPr lang="ru-RU" b="1" baseline="0" dirty="0"/>
                        <a:t>озмещение расходов (%)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80,2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483296" cy="273844"/>
          </a:xfrm>
        </p:spPr>
        <p:txBody>
          <a:bodyPr/>
          <a:lstStyle/>
          <a:p>
            <a:fld id="{DA71EE5C-4EE8-49F0-9450-F8139501C76D}" type="slidenum">
              <a:rPr lang="ru-RU" smtClean="0">
                <a:solidFill>
                  <a:srgbClr val="303030"/>
                </a:solidFill>
              </a:rPr>
              <a:pPr/>
              <a:t>6</a:t>
            </a:fld>
            <a:endParaRPr lang="ru-RU" dirty="0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76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6280"/>
            <a:ext cx="8435280" cy="779570"/>
          </a:xfrm>
        </p:spPr>
        <p:txBody>
          <a:bodyPr>
            <a:normAutofit/>
          </a:bodyPr>
          <a:lstStyle/>
          <a:p>
            <a:r>
              <a:rPr lang="ru-RU" dirty="0" smtClean="0"/>
              <a:t>Признание </a:t>
            </a:r>
            <a:r>
              <a:rPr lang="ru-RU" dirty="0"/>
              <a:t>находящимися в </a:t>
            </a:r>
            <a:r>
              <a:rPr lang="ru-RU" dirty="0" smtClean="0"/>
              <a:t>СОП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1614040"/>
              </p:ext>
            </p:extLst>
          </p:nvPr>
        </p:nvGraphicFramePr>
        <p:xfrm>
          <a:off x="107504" y="1314450"/>
          <a:ext cx="8856984" cy="3705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78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B8C2AA-9215-48DB-972A-4430C0DF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показатели </a:t>
            </a:r>
            <a:r>
              <a:rPr lang="ru-RU" dirty="0"/>
              <a:t>признания детей находящимися в СОП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9C281B21-A3FD-4EC3-9412-69C1E8ECF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86451205"/>
              </p:ext>
            </p:extLst>
          </p:nvPr>
        </p:nvGraphicFramePr>
        <p:xfrm>
          <a:off x="457200" y="1275606"/>
          <a:ext cx="8229600" cy="3726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6EC1AE1-C841-4EE8-BE0B-C489FA5F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3001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AEF6CF-AA44-4A52-A9BC-F6EF6764A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Областной проект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2BDA1DC1-0FAC-4034-A4D0-C376CB2683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9134109"/>
              </p:ext>
            </p:extLst>
          </p:nvPr>
        </p:nvGraphicFramePr>
        <p:xfrm>
          <a:off x="457200" y="1314451"/>
          <a:ext cx="8229600" cy="3280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CDE597F-17BC-47F4-A363-1D962C9F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330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2850</TotalTime>
  <Words>384</Words>
  <Application>Microsoft Office PowerPoint</Application>
  <PresentationFormat>Экран (16:9)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Аптека</vt:lpstr>
      <vt:lpstr>О ходе реализации требований Декрета Президента Республики Беларусь                     от 24 ноября 2006 г. № 18  «О дополнительных мерах по государственной защите детей  в неблагополучных семьях»</vt:lpstr>
      <vt:lpstr>Результаты работы по реализации Декрета № 18</vt:lpstr>
      <vt:lpstr> Возмещение расходов по содержанию детей, находящихся на государственном обеспечении (%) </vt:lpstr>
      <vt:lpstr>Формы семейного устройства детей-сирот       и детей, оставшихся без попечения родителей</vt:lpstr>
      <vt:lpstr>Выявление детей-сирот и детей,  оставшихся без попечения родителей (человек)</vt:lpstr>
      <vt:lpstr>Результаты работы по реализации Декрета № 18</vt:lpstr>
      <vt:lpstr>Признание находящимися в СОП</vt:lpstr>
      <vt:lpstr>Основные показатели признания детей находящимися в СОП</vt:lpstr>
      <vt:lpstr>Областной проект</vt:lpstr>
      <vt:lpstr>Среднеобластной показатель возмещения расходов</vt:lpstr>
      <vt:lpstr>Показатели возмещения</vt:lpstr>
      <vt:lpstr>Показатель возмещения выше областного</vt:lpstr>
      <vt:lpstr>Повышение профессиональной компетентности специалистов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выполнении комплекса  организационно-практических мер по реализации Декрета Президента Республики Беларусь  от 24 ноября 2006 г. № 18  «О дополнительных мерах  по государственной защите детей  в неблагополучных семьях»</dc:title>
  <dc:creator>IRINA</dc:creator>
  <cp:lastModifiedBy>SenojatskiyAN</cp:lastModifiedBy>
  <cp:revision>420</cp:revision>
  <cp:lastPrinted>2021-11-26T10:30:19Z</cp:lastPrinted>
  <dcterms:created xsi:type="dcterms:W3CDTF">2016-03-13T12:59:43Z</dcterms:created>
  <dcterms:modified xsi:type="dcterms:W3CDTF">2021-12-10T11:50:43Z</dcterms:modified>
</cp:coreProperties>
</file>