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7" r:id="rId3"/>
    <p:sldId id="300" r:id="rId4"/>
    <p:sldId id="299" r:id="rId5"/>
    <p:sldId id="283" r:id="rId6"/>
    <p:sldId id="302" r:id="rId7"/>
    <p:sldId id="286" r:id="rId8"/>
    <p:sldId id="287" r:id="rId9"/>
    <p:sldId id="279" r:id="rId10"/>
    <p:sldId id="290" r:id="rId11"/>
    <p:sldId id="291" r:id="rId12"/>
    <p:sldId id="266" r:id="rId13"/>
    <p:sldId id="267" r:id="rId14"/>
    <p:sldId id="268" r:id="rId15"/>
    <p:sldId id="303" r:id="rId16"/>
    <p:sldId id="305" r:id="rId17"/>
    <p:sldId id="307" r:id="rId18"/>
    <p:sldId id="284" r:id="rId19"/>
    <p:sldId id="293" r:id="rId20"/>
    <p:sldId id="294" r:id="rId21"/>
    <p:sldId id="295" r:id="rId22"/>
    <p:sldId id="269" r:id="rId23"/>
    <p:sldId id="301" r:id="rId24"/>
    <p:sldId id="304" r:id="rId25"/>
    <p:sldId id="306"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94660"/>
  </p:normalViewPr>
  <p:slideViewPr>
    <p:cSldViewPr>
      <p:cViewPr varScale="1">
        <p:scale>
          <a:sx n="110" d="100"/>
          <a:sy n="110" d="100"/>
        </p:scale>
        <p:origin x="-1824" y="-26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D5A035F-7EDD-4BF4-94D5-83567A0E9DF0}" type="datetimeFigureOut">
              <a:rPr lang="ru-RU"/>
              <a:pPr>
                <a:defRPr/>
              </a:pPr>
              <a:t>03.04.2021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3C0DFBD-3754-4E11-8DAD-3C257C01736C}" type="slidenum">
              <a:rPr lang="ru-RU" altLang="ru-RU"/>
              <a:pPr/>
              <a:t>‹#›</a:t>
            </a:fld>
            <a:endParaRPr lang="ru-RU" altLang="ru-RU"/>
          </a:p>
        </p:txBody>
      </p:sp>
    </p:spTree>
    <p:extLst>
      <p:ext uri="{BB962C8B-B14F-4D97-AF65-F5344CB8AC3E}">
        <p14:creationId xmlns:p14="http://schemas.microsoft.com/office/powerpoint/2010/main" xmlns="" val="238986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D2AE40-2793-4051-A6B1-9CBD841E05A3}" type="datetimeFigureOut">
              <a:rPr lang="ru-RU"/>
              <a:pPr>
                <a:defRPr/>
              </a:pPr>
              <a:t>03.04.2021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9651725-3EB0-401B-9087-DE391C4BE65D}" type="slidenum">
              <a:rPr lang="ru-RU" altLang="ru-RU"/>
              <a:pPr/>
              <a:t>‹#›</a:t>
            </a:fld>
            <a:endParaRPr lang="ru-RU" altLang="ru-RU"/>
          </a:p>
        </p:txBody>
      </p:sp>
    </p:spTree>
    <p:extLst>
      <p:ext uri="{BB962C8B-B14F-4D97-AF65-F5344CB8AC3E}">
        <p14:creationId xmlns:p14="http://schemas.microsoft.com/office/powerpoint/2010/main" xmlns="" val="317719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B185A9-66AB-43C2-A333-1474E8F3AFB0}" type="datetimeFigureOut">
              <a:rPr lang="ru-RU"/>
              <a:pPr>
                <a:defRPr/>
              </a:pPr>
              <a:t>03.04.2021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5166317-741C-4606-A637-75A52D236160}" type="slidenum">
              <a:rPr lang="ru-RU" altLang="ru-RU"/>
              <a:pPr/>
              <a:t>‹#›</a:t>
            </a:fld>
            <a:endParaRPr lang="ru-RU" altLang="ru-RU"/>
          </a:p>
        </p:txBody>
      </p:sp>
    </p:spTree>
    <p:extLst>
      <p:ext uri="{BB962C8B-B14F-4D97-AF65-F5344CB8AC3E}">
        <p14:creationId xmlns:p14="http://schemas.microsoft.com/office/powerpoint/2010/main" xmlns="" val="350593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9197D1-0B6D-4259-94CF-8C71AEBFE1CB}" type="datetimeFigureOut">
              <a:rPr lang="ru-RU"/>
              <a:pPr>
                <a:defRPr/>
              </a:pPr>
              <a:t>03.04.2021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0242138-82A0-4F7D-84FE-C42372CD9A93}" type="slidenum">
              <a:rPr lang="ru-RU" altLang="ru-RU"/>
              <a:pPr/>
              <a:t>‹#›</a:t>
            </a:fld>
            <a:endParaRPr lang="ru-RU" altLang="ru-RU"/>
          </a:p>
        </p:txBody>
      </p:sp>
    </p:spTree>
    <p:extLst>
      <p:ext uri="{BB962C8B-B14F-4D97-AF65-F5344CB8AC3E}">
        <p14:creationId xmlns:p14="http://schemas.microsoft.com/office/powerpoint/2010/main" xmlns="" val="416654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A3441B7-0035-4A4C-9A77-8CCC4F1F01F4}" type="datetimeFigureOut">
              <a:rPr lang="ru-RU"/>
              <a:pPr>
                <a:defRPr/>
              </a:pPr>
              <a:t>03.04.2021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53B0747-F9E2-4667-ABC2-58A351DA8732}" type="slidenum">
              <a:rPr lang="ru-RU" altLang="ru-RU"/>
              <a:pPr/>
              <a:t>‹#›</a:t>
            </a:fld>
            <a:endParaRPr lang="ru-RU" altLang="ru-RU"/>
          </a:p>
        </p:txBody>
      </p:sp>
    </p:spTree>
    <p:extLst>
      <p:ext uri="{BB962C8B-B14F-4D97-AF65-F5344CB8AC3E}">
        <p14:creationId xmlns:p14="http://schemas.microsoft.com/office/powerpoint/2010/main" xmlns="" val="400175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82D76B9-8FF3-44AE-9CC6-4FCD07C0E42C}" type="datetimeFigureOut">
              <a:rPr lang="ru-RU"/>
              <a:pPr>
                <a:defRPr/>
              </a:pPr>
              <a:t>03.04.2021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1A55B95-F2C8-4834-B584-1D3DB2AE4AD2}" type="slidenum">
              <a:rPr lang="ru-RU" altLang="ru-RU"/>
              <a:pPr/>
              <a:t>‹#›</a:t>
            </a:fld>
            <a:endParaRPr lang="ru-RU" altLang="ru-RU"/>
          </a:p>
        </p:txBody>
      </p:sp>
    </p:spTree>
    <p:extLst>
      <p:ext uri="{BB962C8B-B14F-4D97-AF65-F5344CB8AC3E}">
        <p14:creationId xmlns:p14="http://schemas.microsoft.com/office/powerpoint/2010/main" xmlns="" val="41745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43282E6-9C89-4E4C-9325-A777F4B6879C}" type="datetimeFigureOut">
              <a:rPr lang="ru-RU"/>
              <a:pPr>
                <a:defRPr/>
              </a:pPr>
              <a:t>03.04.2021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56E4A09-D979-4064-9919-6482408A63AC}" type="slidenum">
              <a:rPr lang="ru-RU" altLang="ru-RU"/>
              <a:pPr/>
              <a:t>‹#›</a:t>
            </a:fld>
            <a:endParaRPr lang="ru-RU" altLang="ru-RU"/>
          </a:p>
        </p:txBody>
      </p:sp>
    </p:spTree>
    <p:extLst>
      <p:ext uri="{BB962C8B-B14F-4D97-AF65-F5344CB8AC3E}">
        <p14:creationId xmlns:p14="http://schemas.microsoft.com/office/powerpoint/2010/main" xmlns="" val="381169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7ABADF3-BFA1-4992-A964-1319F331D626}" type="datetimeFigureOut">
              <a:rPr lang="ru-RU"/>
              <a:pPr>
                <a:defRPr/>
              </a:pPr>
              <a:t>03.04.2021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225C9D2-88D5-4F7B-822A-7A7A1B23C89B}" type="slidenum">
              <a:rPr lang="ru-RU" altLang="ru-RU"/>
              <a:pPr/>
              <a:t>‹#›</a:t>
            </a:fld>
            <a:endParaRPr lang="ru-RU" altLang="ru-RU"/>
          </a:p>
        </p:txBody>
      </p:sp>
    </p:spTree>
    <p:extLst>
      <p:ext uri="{BB962C8B-B14F-4D97-AF65-F5344CB8AC3E}">
        <p14:creationId xmlns:p14="http://schemas.microsoft.com/office/powerpoint/2010/main" xmlns="" val="61472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B275A5E-1BBD-4E0F-A974-F868AA0A42DA}" type="datetimeFigureOut">
              <a:rPr lang="ru-RU"/>
              <a:pPr>
                <a:defRPr/>
              </a:pPr>
              <a:t>03.04.2021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136BB02-0A13-4414-BC42-E078F78DB7B4}" type="slidenum">
              <a:rPr lang="ru-RU" altLang="ru-RU"/>
              <a:pPr/>
              <a:t>‹#›</a:t>
            </a:fld>
            <a:endParaRPr lang="ru-RU" altLang="ru-RU"/>
          </a:p>
        </p:txBody>
      </p:sp>
    </p:spTree>
    <p:extLst>
      <p:ext uri="{BB962C8B-B14F-4D97-AF65-F5344CB8AC3E}">
        <p14:creationId xmlns:p14="http://schemas.microsoft.com/office/powerpoint/2010/main" xmlns="" val="73378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53F8903-A4A4-4183-BD2E-035F75AD67B5}" type="datetimeFigureOut">
              <a:rPr lang="ru-RU"/>
              <a:pPr>
                <a:defRPr/>
              </a:pPr>
              <a:t>03.04.2021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19D4C28-68C1-422A-B669-3D8230A0003A}" type="slidenum">
              <a:rPr lang="ru-RU" altLang="ru-RU"/>
              <a:pPr/>
              <a:t>‹#›</a:t>
            </a:fld>
            <a:endParaRPr lang="ru-RU" altLang="ru-RU"/>
          </a:p>
        </p:txBody>
      </p:sp>
    </p:spTree>
    <p:extLst>
      <p:ext uri="{BB962C8B-B14F-4D97-AF65-F5344CB8AC3E}">
        <p14:creationId xmlns:p14="http://schemas.microsoft.com/office/powerpoint/2010/main" xmlns="" val="222959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4EBB486-681F-4B82-AE93-571C305A51DD}" type="datetimeFigureOut">
              <a:rPr lang="ru-RU"/>
              <a:pPr>
                <a:defRPr/>
              </a:pPr>
              <a:t>03.04.2021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59F0B42-085A-4AF9-851F-2C273C626DEB}" type="slidenum">
              <a:rPr lang="ru-RU" altLang="ru-RU"/>
              <a:pPr/>
              <a:t>‹#›</a:t>
            </a:fld>
            <a:endParaRPr lang="ru-RU" altLang="ru-RU"/>
          </a:p>
        </p:txBody>
      </p:sp>
    </p:spTree>
    <p:extLst>
      <p:ext uri="{BB962C8B-B14F-4D97-AF65-F5344CB8AC3E}">
        <p14:creationId xmlns:p14="http://schemas.microsoft.com/office/powerpoint/2010/main" xmlns="" val="64293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213D3C-1532-436D-B3B9-EBD2ED5A1CA9}" type="datetimeFigureOut">
              <a:rPr lang="ru-RU"/>
              <a:pPr>
                <a:defRPr/>
              </a:pPr>
              <a:t>03.04.2021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EBE317C-D6E4-45A4-B364-36E292A06BF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gif"/><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irates.am/thumbs/335x/xFCxmRfQwyXLmufXtdfYRanhrO.jpg" TargetMode="External"/><Relationship Id="rId13" Type="http://schemas.openxmlformats.org/officeDocument/2006/relationships/hyperlink" Target="http://userdocs.ru/pars_docs/refs/25/24170/24170_html_m33381a80.png" TargetMode="External"/><Relationship Id="rId18" Type="http://schemas.openxmlformats.org/officeDocument/2006/relationships/hyperlink" Target="http://svatovo.ws/pic/news/big_6_201158543133b0e1_best-38.jpg" TargetMode="External"/><Relationship Id="rId3" Type="http://schemas.openxmlformats.org/officeDocument/2006/relationships/image" Target="../media/image2.png"/><Relationship Id="rId21" Type="http://schemas.openxmlformats.org/officeDocument/2006/relationships/hyperlink" Target="http://static.freepik.com/fotos-gratis/material-para-criancas-vetor-de-volei_15-5624.jpg" TargetMode="External"/><Relationship Id="rId7" Type="http://schemas.openxmlformats.org/officeDocument/2006/relationships/hyperlink" Target="http://deti-online.com/zagadki/zagadki-pro-sport/" TargetMode="External"/><Relationship Id="rId12" Type="http://schemas.openxmlformats.org/officeDocument/2006/relationships/hyperlink" Target="http://www.clipartguide.com/_named_clipart_images/0511-0809-2215-3742_Two_Teenaged_Boys_Playing_Table_Tennis_clipart_image.jpg" TargetMode="External"/><Relationship Id="rId17" Type="http://schemas.openxmlformats.org/officeDocument/2006/relationships/hyperlink" Target="http://tennis-ufa.ru/images_site/img_news_b/phpfDWKW0.jpeg" TargetMode="External"/><Relationship Id="rId2" Type="http://schemas.openxmlformats.org/officeDocument/2006/relationships/hyperlink" Target="http://zanimatika.narod.ru/Nachalka6.htm" TargetMode="External"/><Relationship Id="rId16" Type="http://schemas.openxmlformats.org/officeDocument/2006/relationships/hyperlink" Target="https://im3-tub-ru.yandex.net/i?id=2a6fca0c18627e5b8f40d8993f2e79a9&amp;n=21" TargetMode="External"/><Relationship Id="rId20" Type="http://schemas.openxmlformats.org/officeDocument/2006/relationships/hyperlink" Target="http://i.io.ua/img_su/large/0021/44/00214444_n1.png" TargetMode="External"/><Relationship Id="rId1" Type="http://schemas.openxmlformats.org/officeDocument/2006/relationships/slideLayout" Target="../slideLayouts/slideLayout2.xml"/><Relationship Id="rId6" Type="http://schemas.openxmlformats.org/officeDocument/2006/relationships/hyperlink" Target="http://nsportal.ru/shkola/fizkultura-i-sport/library/2013/09/08/poslovitsy-i-pogovorki-pro-sport-fizicheskuyu-kulturu-i" TargetMode="External"/><Relationship Id="rId11" Type="http://schemas.openxmlformats.org/officeDocument/2006/relationships/hyperlink" Target="http://intranet.sportingclublivigno.it/images/foto.php?id=550&amp;tav=eventi&amp;ai=500&amp;li=500&amp;qual=80" TargetMode="External"/><Relationship Id="rId5" Type="http://schemas.openxmlformats.org/officeDocument/2006/relationships/hyperlink" Target="http://paers.ru/documents/russkie-poslovicy-i-pogovorki-o-sporte-i-zdorove-dlya-detey" TargetMode="External"/><Relationship Id="rId15" Type="http://schemas.openxmlformats.org/officeDocument/2006/relationships/hyperlink" Target="http://www.artans.ru/upload/iblock/602/1351-015_b.png" TargetMode="External"/><Relationship Id="rId10" Type="http://schemas.openxmlformats.org/officeDocument/2006/relationships/hyperlink" Target="http://rissa.pnzreg.ru/files/issa_pnzreg_ru/soz/igry-deti.jpg" TargetMode="External"/><Relationship Id="rId19" Type="http://schemas.openxmlformats.org/officeDocument/2006/relationships/hyperlink" Target="http://www.sarov.net/p/5eb.jpg" TargetMode="External"/><Relationship Id="rId4" Type="http://schemas.openxmlformats.org/officeDocument/2006/relationships/image" Target="../media/image3.png"/><Relationship Id="rId9" Type="http://schemas.openxmlformats.org/officeDocument/2006/relationships/hyperlink" Target="http://www.salkasportagency.sk/en/images/tenmot2.png" TargetMode="External"/><Relationship Id="rId14" Type="http://schemas.openxmlformats.org/officeDocument/2006/relationships/hyperlink" Target="http://life.ma/wp-content/uploads/2013/11/Swimming_1-700x450.jpg" TargetMode="External"/><Relationship Id="rId22" Type="http://schemas.openxmlformats.org/officeDocument/2006/relationships/hyperlink" Target="http://pic.nipic.com/2007-12-20/200712209040945_2.jp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bebeplay.ru/images/cms/thumbs/63ff3a56531efc9b95a4a3d5ba9e5a71951241dd/basketbol_naya_korzina_s_setkoj_i_myachom_600_auto_jpeg.jpeg" TargetMode="External"/><Relationship Id="rId13" Type="http://schemas.openxmlformats.org/officeDocument/2006/relationships/hyperlink" Target="https://lh3.googleusercontent.com/eATFQkJcHI6dMxQmAKoF6zLjPVZ4j_auvGcSZZ9jxSEq49O-QPOWbo1Uf0-jPO0s-Ttddg=s152" TargetMode="External"/><Relationship Id="rId18" Type="http://schemas.openxmlformats.org/officeDocument/2006/relationships/hyperlink" Target="http://www.shluz.ru/userfiles/images/lasty_maski_trubki_23287381_1_f.jpg" TargetMode="External"/><Relationship Id="rId3" Type="http://schemas.openxmlformats.org/officeDocument/2006/relationships/image" Target="../media/image2.png"/><Relationship Id="rId7" Type="http://schemas.openxmlformats.org/officeDocument/2006/relationships/hyperlink" Target="http://www.izhtime.ru/sportmarket/prs9193/photo/lider-5609.jpg" TargetMode="External"/><Relationship Id="rId12" Type="http://schemas.openxmlformats.org/officeDocument/2006/relationships/hyperlink" Target="http://pochemu4ka.ru/_ld/100/27923520.jpg" TargetMode="External"/><Relationship Id="rId17" Type="http://schemas.openxmlformats.org/officeDocument/2006/relationships/hyperlink" Target="http://i.cdn.nrholding.net/15751329/800/600/0.jpg" TargetMode="External"/><Relationship Id="rId2" Type="http://schemas.openxmlformats.org/officeDocument/2006/relationships/hyperlink" Target="http://zanimatika.narod.ru/Nachalka6.htm" TargetMode="External"/><Relationship Id="rId16" Type="http://schemas.openxmlformats.org/officeDocument/2006/relationships/hyperlink" Target="http://www.quelle.ru/default/produkt-images/_w355_h302_t1/r/u/mmdb/0/0/3/6305883_mmdb.jpg" TargetMode="External"/><Relationship Id="rId20" Type="http://schemas.openxmlformats.org/officeDocument/2006/relationships/hyperlink" Target="http://www.obruch.com.ua/sites/obruch.com.ua/files/k220_karate_uniform_new_heavier_option_enl.jpg" TargetMode="External"/><Relationship Id="rId1" Type="http://schemas.openxmlformats.org/officeDocument/2006/relationships/slideLayout" Target="../slideLayouts/slideLayout2.xml"/><Relationship Id="rId6" Type="http://schemas.openxmlformats.org/officeDocument/2006/relationships/hyperlink" Target="http://rissa.pnzreg.ru/files/issa_pnzreg_ru/soz/igry-deti.jpg" TargetMode="External"/><Relationship Id="rId11" Type="http://schemas.openxmlformats.org/officeDocument/2006/relationships/hyperlink" Target="http://pochemu4ka.ru/_ld/100/s67150211.jpg" TargetMode="External"/><Relationship Id="rId5" Type="http://schemas.openxmlformats.org/officeDocument/2006/relationships/hyperlink" Target="http://paers.ru/documents/russkie-poslovicy-i-pogovorki-o-sporte-i-zdorove-dlya-detey" TargetMode="External"/><Relationship Id="rId15" Type="http://schemas.openxmlformats.org/officeDocument/2006/relationships/hyperlink" Target="http://khelsansar.com/admin/ltopic/b1365361929_stn.jpg" TargetMode="External"/><Relationship Id="rId10" Type="http://schemas.openxmlformats.org/officeDocument/2006/relationships/hyperlink" Target="http://pochemu4ka.ru/_ld/100/68614600.jpg" TargetMode="External"/><Relationship Id="rId19" Type="http://schemas.openxmlformats.org/officeDocument/2006/relationships/hyperlink" Target="http://s.picsfab.com/static/contents/images/f/1/a/d20ba8d16586b4c0dad21590012b5.jpg" TargetMode="External"/><Relationship Id="rId4" Type="http://schemas.openxmlformats.org/officeDocument/2006/relationships/image" Target="../media/image3.png"/><Relationship Id="rId9" Type="http://schemas.openxmlformats.org/officeDocument/2006/relationships/hyperlink" Target="http://www.bebeplay.ru/images/cms/thumbs/63ff3a56531efc9b95a4a3d5ba9e5a71951241dd/basketbol_naya_korzina_s_setkoj_i_myachom_600_auto_jpeg.jpeg%20&#1089;&#1087;&#1086;&#1088;&#1090;&#1080;&#1074;&#1085;&#1086;&#1077;%20&#1086;&#1073;&#1086;&#1088;&#1091;&#1076;&#1086;&#1074;&#1072;&#1085;&#1080;&#1077;" TargetMode="External"/><Relationship Id="rId14" Type="http://schemas.openxmlformats.org/officeDocument/2006/relationships/hyperlink" Target="http://thevoloshins.ru/wp-content/uploads/2011/09/samerfon.jp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upload.wikimedia.org/wikipedia/commons/thumb/e/ec/Gymnastics_(rhythmic)_pictogram.svg/350px-Gymnastics_(rhythmic)_pictogram.svg.png" TargetMode="External"/><Relationship Id="rId3" Type="http://schemas.openxmlformats.org/officeDocument/2006/relationships/image" Target="../media/image3.png"/><Relationship Id="rId7" Type="http://schemas.openxmlformats.org/officeDocument/2006/relationships/hyperlink" Target="http://www.24sata.info/thumbnail.php?file=news/2009/march/odbojka_974498732.jpg&amp;size=article_larg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onlinesticker.nl/stickers/sport_groot/tafeltennis.gif" TargetMode="External"/><Relationship Id="rId5" Type="http://schemas.openxmlformats.org/officeDocument/2006/relationships/hyperlink" Target="http://www.olympischespelenrio2016.nl/images/olympics/gewichtheffen.png" TargetMode="External"/><Relationship Id="rId10" Type="http://schemas.openxmlformats.org/officeDocument/2006/relationships/hyperlink" Target="http://www.olympischespelenrio2016.nl/images/olympics/roeien.png" TargetMode="External"/><Relationship Id="rId4" Type="http://schemas.openxmlformats.org/officeDocument/2006/relationships/hyperlink" Target="http://www.coolstickers.ca/474-thickbox_default/stickers-basket-ball.jpg" TargetMode="External"/><Relationship Id="rId9" Type="http://schemas.openxmlformats.org/officeDocument/2006/relationships/hyperlink" Target="http://clipart-finder.com/data/png/johnny_automatic_NPS_map_pictographs_part_89.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s.znate.ru/tw_files2/urls_49/14/d-13327/13327_html_m333b825e.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5875" y="0"/>
            <a:ext cx="91281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Заголовок 13"/>
          <p:cNvSpPr>
            <a:spLocks noGrp="1"/>
          </p:cNvSpPr>
          <p:nvPr>
            <p:ph type="ctrTitle"/>
          </p:nvPr>
        </p:nvSpPr>
        <p:spPr>
          <a:xfrm>
            <a:off x="971550" y="1700213"/>
            <a:ext cx="6913563" cy="2233612"/>
          </a:xfrm>
        </p:spPr>
        <p:txBody>
          <a:bodyPr rtlCol="0">
            <a:normAutofit/>
          </a:bodyPr>
          <a:lstStyle/>
          <a:p>
            <a:pPr eaLnBrk="1" fontAlgn="auto" hangingPunct="1">
              <a:spcAft>
                <a:spcPts val="0"/>
              </a:spcAft>
              <a:defRPr/>
            </a:pPr>
            <a:r>
              <a:rPr lang="ru-RU" sz="3600" b="1" i="1" dirty="0" smtClean="0">
                <a:solidFill>
                  <a:schemeClr val="accent3">
                    <a:lumMod val="50000"/>
                  </a:schemeClr>
                </a:solidFill>
              </a:rPr>
              <a:t> </a:t>
            </a:r>
            <a:r>
              <a:rPr lang="ru-RU" sz="4900" b="1" i="1" dirty="0" smtClean="0">
                <a:solidFill>
                  <a:schemeClr val="accent3">
                    <a:lumMod val="50000"/>
                  </a:schemeClr>
                </a:solidFill>
              </a:rPr>
              <a:t>«Что мы знаем  о спорте?»</a:t>
            </a:r>
            <a:endParaRPr lang="ru-RU" sz="4900" b="1" i="1" dirty="0">
              <a:solidFill>
                <a:schemeClr val="accent3">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11267" name="Содержимое 2"/>
          <p:cNvSpPr>
            <a:spLocks noGrp="1"/>
          </p:cNvSpPr>
          <p:nvPr>
            <p:ph idx="1"/>
          </p:nvPr>
        </p:nvSpPr>
        <p:spPr/>
        <p:txBody>
          <a:bodyPr/>
          <a:lstStyle/>
          <a:p>
            <a:pPr eaLnBrk="1" hangingPunct="1"/>
            <a:endParaRPr lang="ru-RU" altLang="ru-RU" smtClean="0"/>
          </a:p>
        </p:txBody>
      </p:sp>
      <p:pic>
        <p:nvPicPr>
          <p:cNvPr id="11268"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11270"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71"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11272"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73"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11274"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11275"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11276"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sp>
        <p:nvSpPr>
          <p:cNvPr id="11277" name="Прямоугольник 18"/>
          <p:cNvSpPr>
            <a:spLocks noChangeArrowheads="1"/>
          </p:cNvSpPr>
          <p:nvPr/>
        </p:nvSpPr>
        <p:spPr bwMode="auto">
          <a:xfrm>
            <a:off x="5795963" y="2349500"/>
            <a:ext cx="3529012"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i="1">
                <a:solidFill>
                  <a:srgbClr val="FF0000"/>
                </a:solidFill>
                <a:latin typeface="Times New Roman" panose="02020603050405020304" pitchFamily="18" charset="0"/>
                <a:cs typeface="Times New Roman" panose="02020603050405020304" pitchFamily="18" charset="0"/>
              </a:rPr>
              <a:t>Плаванию нужно </a:t>
            </a:r>
          </a:p>
          <a:p>
            <a:pPr eaLnBrk="1" hangingPunct="1">
              <a:spcBef>
                <a:spcPct val="0"/>
              </a:spcBef>
              <a:buFontTx/>
              <a:buNone/>
            </a:pPr>
            <a:r>
              <a:rPr lang="ru-RU" altLang="ru-RU" sz="2000" i="1">
                <a:solidFill>
                  <a:srgbClr val="FF0000"/>
                </a:solidFill>
                <a:latin typeface="Times New Roman" panose="02020603050405020304" pitchFamily="18" charset="0"/>
                <a:cs typeface="Times New Roman" panose="02020603050405020304" pitchFamily="18" charset="0"/>
              </a:rPr>
              <a:t>долго учиться, </a:t>
            </a:r>
            <a:br>
              <a:rPr lang="ru-RU" altLang="ru-RU" sz="2000" i="1">
                <a:solidFill>
                  <a:srgbClr val="FF0000"/>
                </a:solidFill>
                <a:latin typeface="Times New Roman" panose="02020603050405020304" pitchFamily="18" charset="0"/>
                <a:cs typeface="Times New Roman" panose="02020603050405020304" pitchFamily="18" charset="0"/>
              </a:rPr>
            </a:br>
            <a:r>
              <a:rPr lang="ru-RU" altLang="ru-RU" sz="2000" i="1">
                <a:solidFill>
                  <a:srgbClr val="FF0000"/>
                </a:solidFill>
                <a:latin typeface="Times New Roman" panose="02020603050405020304" pitchFamily="18" charset="0"/>
                <a:cs typeface="Times New Roman" panose="02020603050405020304" pitchFamily="18" charset="0"/>
              </a:rPr>
              <a:t>Характер и волю </a:t>
            </a:r>
          </a:p>
          <a:p>
            <a:pPr eaLnBrk="1" hangingPunct="1">
              <a:spcBef>
                <a:spcPct val="0"/>
              </a:spcBef>
              <a:buFontTx/>
              <a:buNone/>
            </a:pPr>
            <a:r>
              <a:rPr lang="ru-RU" altLang="ru-RU" sz="2000" i="1">
                <a:solidFill>
                  <a:srgbClr val="FF0000"/>
                </a:solidFill>
                <a:latin typeface="Times New Roman" panose="02020603050405020304" pitchFamily="18" charset="0"/>
                <a:cs typeface="Times New Roman" panose="02020603050405020304" pitchFamily="18" charset="0"/>
              </a:rPr>
              <a:t>свои проявлять. </a:t>
            </a:r>
            <a:br>
              <a:rPr lang="ru-RU" altLang="ru-RU" sz="2000" i="1">
                <a:solidFill>
                  <a:srgbClr val="FF0000"/>
                </a:solidFill>
                <a:latin typeface="Times New Roman" panose="02020603050405020304" pitchFamily="18" charset="0"/>
                <a:cs typeface="Times New Roman" panose="02020603050405020304" pitchFamily="18" charset="0"/>
              </a:rPr>
            </a:br>
            <a:r>
              <a:rPr lang="ru-RU" altLang="ru-RU" sz="2000" i="1">
                <a:solidFill>
                  <a:srgbClr val="FF0000"/>
                </a:solidFill>
                <a:latin typeface="Times New Roman" panose="02020603050405020304" pitchFamily="18" charset="0"/>
                <a:cs typeface="Times New Roman" panose="02020603050405020304" pitchFamily="18" charset="0"/>
              </a:rPr>
              <a:t>И тот, кто борьбы </a:t>
            </a:r>
          </a:p>
          <a:p>
            <a:pPr eaLnBrk="1" hangingPunct="1">
              <a:spcBef>
                <a:spcPct val="0"/>
              </a:spcBef>
              <a:buFontTx/>
              <a:buNone/>
            </a:pPr>
            <a:r>
              <a:rPr lang="ru-RU" altLang="ru-RU" sz="2000" i="1">
                <a:solidFill>
                  <a:srgbClr val="FF0000"/>
                </a:solidFill>
                <a:latin typeface="Times New Roman" panose="02020603050405020304" pitchFamily="18" charset="0"/>
                <a:cs typeface="Times New Roman" panose="02020603050405020304" pitchFamily="18" charset="0"/>
              </a:rPr>
              <a:t>ничуть не боится, </a:t>
            </a:r>
            <a:br>
              <a:rPr lang="ru-RU" altLang="ru-RU" sz="2000" i="1">
                <a:solidFill>
                  <a:srgbClr val="FF0000"/>
                </a:solidFill>
                <a:latin typeface="Times New Roman" panose="02020603050405020304" pitchFamily="18" charset="0"/>
                <a:cs typeface="Times New Roman" panose="02020603050405020304" pitchFamily="18" charset="0"/>
              </a:rPr>
            </a:br>
            <a:r>
              <a:rPr lang="ru-RU" altLang="ru-RU" sz="2000" i="1">
                <a:solidFill>
                  <a:srgbClr val="FF0000"/>
                </a:solidFill>
                <a:latin typeface="Times New Roman" panose="02020603050405020304" pitchFamily="18" charset="0"/>
                <a:cs typeface="Times New Roman" panose="02020603050405020304" pitchFamily="18" charset="0"/>
              </a:rPr>
              <a:t>На пьедестале </a:t>
            </a:r>
          </a:p>
          <a:p>
            <a:pPr eaLnBrk="1" hangingPunct="1">
              <a:spcBef>
                <a:spcPct val="0"/>
              </a:spcBef>
              <a:buFontTx/>
              <a:buNone/>
            </a:pPr>
            <a:r>
              <a:rPr lang="ru-RU" altLang="ru-RU" sz="2000" i="1">
                <a:solidFill>
                  <a:srgbClr val="FF0000"/>
                </a:solidFill>
                <a:latin typeface="Times New Roman" panose="02020603050405020304" pitchFamily="18" charset="0"/>
                <a:cs typeface="Times New Roman" panose="02020603050405020304" pitchFamily="18" charset="0"/>
              </a:rPr>
              <a:t>будет стоять. </a:t>
            </a:r>
          </a:p>
        </p:txBody>
      </p:sp>
      <p:pic>
        <p:nvPicPr>
          <p:cNvPr id="11280" name="Picture 16" descr="ФИТНЕС и ПОХУДЕНИЕ ЗНАХАРКА"/>
          <p:cNvPicPr>
            <a:picLocks noChangeAspect="1" noChangeArrowheads="1"/>
          </p:cNvPicPr>
          <p:nvPr/>
        </p:nvPicPr>
        <p:blipFill>
          <a:blip r:embed="rId3" cstate="print"/>
          <a:srcRect/>
          <a:stretch>
            <a:fillRect/>
          </a:stretch>
        </p:blipFill>
        <p:spPr bwMode="auto">
          <a:xfrm>
            <a:off x="611560" y="980728"/>
            <a:ext cx="3960440" cy="49685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279"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12291" name="Содержимое 2"/>
          <p:cNvSpPr>
            <a:spLocks noGrp="1"/>
          </p:cNvSpPr>
          <p:nvPr>
            <p:ph idx="1"/>
          </p:nvPr>
        </p:nvSpPr>
        <p:spPr/>
        <p:txBody>
          <a:bodyPr/>
          <a:lstStyle/>
          <a:p>
            <a:pPr eaLnBrk="1" hangingPunct="1"/>
            <a:endParaRPr lang="ru-RU" altLang="ru-RU" smtClean="0"/>
          </a:p>
        </p:txBody>
      </p:sp>
      <p:pic>
        <p:nvPicPr>
          <p:cNvPr id="12292"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12294"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5"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12296"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7"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12298"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12299"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12300"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pic>
        <p:nvPicPr>
          <p:cNvPr id="12304" name="Picture 16" descr="как Вы считаете что популярнее: футбол или легкая атлетика? / . Легкая атлетика / Спорт онлайн - зимние и летние виды спорта. ."/>
          <p:cNvPicPr>
            <a:picLocks noChangeAspect="1" noChangeArrowheads="1"/>
          </p:cNvPicPr>
          <p:nvPr/>
        </p:nvPicPr>
        <p:blipFill>
          <a:blip r:embed="rId3" cstate="print"/>
          <a:srcRect/>
          <a:stretch>
            <a:fillRect/>
          </a:stretch>
        </p:blipFill>
        <p:spPr bwMode="auto">
          <a:xfrm>
            <a:off x="467544" y="1268760"/>
            <a:ext cx="3528392" cy="4392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302" name="Прямоугольник 15"/>
          <p:cNvSpPr>
            <a:spLocks noChangeArrowheads="1"/>
          </p:cNvSpPr>
          <p:nvPr/>
        </p:nvSpPr>
        <p:spPr bwMode="auto">
          <a:xfrm>
            <a:off x="4932363" y="1997075"/>
            <a:ext cx="316865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i="1">
                <a:solidFill>
                  <a:srgbClr val="FF0000"/>
                </a:solidFill>
                <a:latin typeface="Times New Roman" panose="02020603050405020304" pitchFamily="18" charset="0"/>
                <a:cs typeface="Times New Roman" panose="02020603050405020304" pitchFamily="18" charset="0"/>
              </a:rPr>
              <a:t>Я бегом наслаждаюсь,</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Бегу, бегу, бегу!</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Земли едва касаюсь,</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Как будто я лечу!</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Свободные движенья,</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Мне дышится легко!</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В отличном настроенье</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Бегу я далеко.</a:t>
            </a:r>
            <a:r>
              <a:rPr lang="ru-RU" altLang="ru-RU" sz="1800" b="1">
                <a:solidFill>
                  <a:srgbClr val="000080"/>
                </a:solidFill>
                <a:latin typeface="Times New Roman" panose="02020603050405020304" pitchFamily="18" charset="0"/>
              </a:rPr>
              <a:t> </a:t>
            </a:r>
          </a:p>
          <a:p>
            <a:pPr eaLnBrk="1" hangingPunct="1">
              <a:spcBef>
                <a:spcPct val="0"/>
              </a:spcBef>
              <a:buFontTx/>
              <a:buNone/>
            </a:pPr>
            <a:r>
              <a:rPr lang="ru-RU" altLang="ru-RU" sz="1800" i="1">
                <a:solidFill>
                  <a:srgbClr val="FF0000"/>
                </a:solidFill>
                <a:latin typeface="Times New Roman" panose="02020603050405020304" pitchFamily="18" charset="0"/>
              </a:rPr>
              <a:t>И наполняет силой</a:t>
            </a:r>
            <a:br>
              <a:rPr lang="ru-RU" altLang="ru-RU" sz="1800" i="1">
                <a:solidFill>
                  <a:srgbClr val="FF0000"/>
                </a:solidFill>
                <a:latin typeface="Times New Roman" panose="02020603050405020304" pitchFamily="18" charset="0"/>
              </a:rPr>
            </a:br>
            <a:r>
              <a:rPr lang="ru-RU" altLang="ru-RU" sz="1800" i="1">
                <a:solidFill>
                  <a:srgbClr val="FF0000"/>
                </a:solidFill>
                <a:latin typeface="Times New Roman" panose="02020603050405020304" pitchFamily="18" charset="0"/>
              </a:rPr>
              <a:t>Меня волшебный бег.</a:t>
            </a:r>
            <a:br>
              <a:rPr lang="ru-RU" altLang="ru-RU" sz="1800" i="1">
                <a:solidFill>
                  <a:srgbClr val="FF0000"/>
                </a:solidFill>
                <a:latin typeface="Times New Roman" panose="02020603050405020304" pitchFamily="18" charset="0"/>
              </a:rPr>
            </a:br>
            <a:r>
              <a:rPr lang="ru-RU" altLang="ru-RU" sz="1800" i="1">
                <a:solidFill>
                  <a:srgbClr val="FF0000"/>
                </a:solidFill>
                <a:latin typeface="Times New Roman" panose="02020603050405020304" pitchFamily="18" charset="0"/>
              </a:rPr>
              <a:t>Какой же я счастливый –</a:t>
            </a:r>
            <a:br>
              <a:rPr lang="ru-RU" altLang="ru-RU" sz="1800" i="1">
                <a:solidFill>
                  <a:srgbClr val="FF0000"/>
                </a:solidFill>
                <a:latin typeface="Times New Roman" panose="02020603050405020304" pitchFamily="18" charset="0"/>
              </a:rPr>
            </a:br>
            <a:r>
              <a:rPr lang="ru-RU" altLang="ru-RU" sz="1800" i="1">
                <a:solidFill>
                  <a:srgbClr val="FF0000"/>
                </a:solidFill>
                <a:latin typeface="Times New Roman" panose="02020603050405020304" pitchFamily="18" charset="0"/>
              </a:rPr>
              <a:t>Бегущий человек!</a:t>
            </a:r>
            <a:r>
              <a:rPr lang="ru-RU" altLang="ru-RU" sz="1800" b="1">
                <a:latin typeface="Arial" panose="020B0604020202020204" pitchFamily="34" charset="0"/>
              </a:rPr>
              <a:t/>
            </a:r>
            <a:br>
              <a:rPr lang="ru-RU" altLang="ru-RU" sz="1800" b="1">
                <a:latin typeface="Arial" panose="020B0604020202020204" pitchFamily="34" charset="0"/>
              </a:rPr>
            </a:br>
            <a:endParaRPr lang="ru-RU" altLang="ru-RU" sz="1800">
              <a:latin typeface="Arial" panose="020B0604020202020204" pitchFamily="34" charset="0"/>
            </a:endParaRPr>
          </a:p>
        </p:txBody>
      </p:sp>
      <p:pic>
        <p:nvPicPr>
          <p:cNvPr id="12303"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79388" y="6021388"/>
            <a:ext cx="8964612"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altLang="ru-RU" smtClean="0"/>
          </a:p>
        </p:txBody>
      </p:sp>
      <p:sp>
        <p:nvSpPr>
          <p:cNvPr id="13315" name="Содержимое 2"/>
          <p:cNvSpPr>
            <a:spLocks noGrp="1"/>
          </p:cNvSpPr>
          <p:nvPr>
            <p:ph idx="1"/>
          </p:nvPr>
        </p:nvSpPr>
        <p:spPr/>
        <p:txBody>
          <a:bodyPr/>
          <a:lstStyle/>
          <a:p>
            <a:pPr eaLnBrk="1" hangingPunct="1"/>
            <a:endParaRPr lang="ru-RU" altLang="ru-RU" smtClean="0"/>
          </a:p>
        </p:txBody>
      </p:sp>
      <p:pic>
        <p:nvPicPr>
          <p:cNvPr id="20482" name="Picture 2" descr="http://mirpps.ru/fon-dlja-prezentacii/51.jpg"/>
          <p:cNvPicPr>
            <a:picLocks noChangeAspect="1" noChangeArrowheads="1"/>
          </p:cNvPicPr>
          <p:nvPr/>
        </p:nvPicPr>
        <p:blipFill>
          <a:blip r:embed="rId2" cstate="print"/>
          <a:srcRect/>
          <a:stretch>
            <a:fillRect/>
          </a:stretch>
        </p:blipFill>
        <p:spPr bwMode="auto">
          <a:xfrm>
            <a:off x="-684584" y="0"/>
            <a:ext cx="982858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7" name="Picture 6" descr="Игрушка детский баскетбол"/>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692150"/>
            <a:ext cx="3552825" cy="266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8" descr="Игры для девочек онлайн готовка &quot; и другие игры"/>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0" y="3573463"/>
            <a:ext cx="3492500" cy="277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10" descr="Физкультура в картинках. Обсуждение на LiveInternet - Россий…"/>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643438" y="692150"/>
            <a:ext cx="3924300" cy="280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12" descr="&quot;Мой любимый вид спорта&quot;"/>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4643438" y="3573463"/>
            <a:ext cx="3889375" cy="29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Rectangle 13"/>
          <p:cNvSpPr>
            <a:spLocks noChangeArrowheads="1"/>
          </p:cNvSpPr>
          <p:nvPr/>
        </p:nvSpPr>
        <p:spPr bwMode="auto">
          <a:xfrm>
            <a:off x="-152400" y="-95250"/>
            <a:ext cx="61785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Игра </a:t>
            </a:r>
            <a:r>
              <a:rPr lang="ru-RU" altLang="ru-RU" sz="2000" b="1" i="1">
                <a:solidFill>
                  <a:srgbClr val="FF0000"/>
                </a:solidFill>
                <a:cs typeface="Times New Roman" panose="02020603050405020304" pitchFamily="18" charset="0"/>
              </a:rPr>
              <a:t>«</a:t>
            </a:r>
            <a:r>
              <a:rPr lang="ru-RU" altLang="ru-RU" sz="2000" b="1" i="1">
                <a:solidFill>
                  <a:srgbClr val="FF0000"/>
                </a:solidFill>
                <a:latin typeface="Times New Roman" panose="02020603050405020304" pitchFamily="18" charset="0"/>
                <a:cs typeface="Times New Roman" panose="02020603050405020304" pitchFamily="18" charset="0"/>
              </a:rPr>
              <a:t>Четвертый лишний</a:t>
            </a:r>
            <a:r>
              <a:rPr lang="ru-RU" altLang="ru-RU" sz="2000" b="1" i="1">
                <a:solidFill>
                  <a:srgbClr val="FF0000"/>
                </a:solidFill>
                <a:cs typeface="Times New Roman" panose="02020603050405020304" pitchFamily="18" charset="0"/>
              </a:rPr>
              <a:t>»</a:t>
            </a:r>
            <a:endParaRPr lang="ru-RU" altLang="ru-RU" sz="2000" b="1" i="1">
              <a:solidFill>
                <a:srgbClr val="FF0000"/>
              </a:solidFill>
              <a:latin typeface="Arial" panose="020B0604020202020204" pitchFamily="34" charset="0"/>
            </a:endParaRPr>
          </a:p>
          <a:p>
            <a:pPr>
              <a:spcBef>
                <a:spcPct val="0"/>
              </a:spcBef>
              <a:buFontTx/>
              <a:buNone/>
            </a:pPr>
            <a:r>
              <a:rPr lang="ru-RU" altLang="ru-RU" sz="1600" b="1" i="1">
                <a:solidFill>
                  <a:srgbClr val="FF0000"/>
                </a:solidFill>
                <a:latin typeface="Times New Roman" panose="02020603050405020304" pitchFamily="18" charset="0"/>
                <a:cs typeface="Times New Roman" panose="02020603050405020304" pitchFamily="18" charset="0"/>
              </a:rPr>
              <a:t>Назовите вид спорта и скажите, какой из них лишний и почему:</a:t>
            </a:r>
            <a:endParaRPr lang="ru-RU" altLang="ru-RU" sz="1800" b="1" i="1">
              <a:solidFill>
                <a:srgbClr val="FF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altLang="ru-RU" smtClean="0"/>
          </a:p>
        </p:txBody>
      </p:sp>
      <p:sp>
        <p:nvSpPr>
          <p:cNvPr id="14339" name="Содержимое 2"/>
          <p:cNvSpPr>
            <a:spLocks noGrp="1"/>
          </p:cNvSpPr>
          <p:nvPr>
            <p:ph idx="1"/>
          </p:nvPr>
        </p:nvSpPr>
        <p:spPr/>
        <p:txBody>
          <a:bodyPr/>
          <a:lstStyle/>
          <a:p>
            <a:pPr eaLnBrk="1" hangingPunct="1"/>
            <a:endParaRPr lang="ru-RU" altLang="ru-RU" smtClean="0"/>
          </a:p>
        </p:txBody>
      </p:sp>
      <p:pic>
        <p:nvPicPr>
          <p:cNvPr id="20482" name="Picture 2" descr="http://mirpps.ru/fon-dlja-prezentacii/51.jpg"/>
          <p:cNvPicPr>
            <a:picLocks noChangeAspect="1" noChangeArrowheads="1"/>
          </p:cNvPicPr>
          <p:nvPr/>
        </p:nvPicPr>
        <p:blipFill>
          <a:blip r:embed="rId2" cstate="print"/>
          <a:srcRect/>
          <a:stretch>
            <a:fillRect/>
          </a:stretch>
        </p:blipFill>
        <p:spPr bwMode="auto">
          <a:xfrm>
            <a:off x="-684584" y="0"/>
            <a:ext cx="982858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1" name="Picture 4" descr=" (379x309, 41Kb)"/>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23850" y="3573463"/>
            <a:ext cx="4175125" cy="272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2" descr="Рассуждения папы: какой спорт выбрать ребенку? - статьи на Panda Land"/>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500563" y="188913"/>
            <a:ext cx="4138612" cy="310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4" descr="картинки &quot;дети&quot; &quot; Образовательный портал МистерГИД"/>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2413" y="260350"/>
            <a:ext cx="4092576" cy="306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4" name="Picture 6" descr="Физкультура в картинках. Обсуждение на LiveInternet - Российский Сервис Онлайн-Дневников"/>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4500563" y="3573463"/>
            <a:ext cx="4032250" cy="273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одзаголовок 9"/>
          <p:cNvSpPr>
            <a:spLocks noGrp="1"/>
          </p:cNvSpPr>
          <p:nvPr>
            <p:ph type="subTitle" idx="1"/>
          </p:nvPr>
        </p:nvSpPr>
        <p:spPr/>
        <p:txBody>
          <a:bodyPr rtlCol="0">
            <a:normAutofit/>
          </a:bodyPr>
          <a:lstStyle/>
          <a:p>
            <a:pPr eaLnBrk="1" fontAlgn="auto" hangingPunct="1">
              <a:spcAft>
                <a:spcPts val="0"/>
              </a:spcAft>
              <a:defRPr/>
            </a:pPr>
            <a:endParaRPr lang="ru-RU"/>
          </a:p>
        </p:txBody>
      </p:sp>
      <p:pic>
        <p:nvPicPr>
          <p:cNvPr id="15364" name="Рисунок 5" descr="http://ligazdorovja.my1.ru/96/p0082.jpg"/>
          <p:cNvPicPr>
            <a:picLocks noChangeAspect="1" noChangeArrowheads="1"/>
          </p:cNvPicPr>
          <p:nvPr/>
        </p:nvPicPr>
        <p:blipFill>
          <a:blip r:embed="rId3" cstate="print">
            <a:lum contrast="40000"/>
          </a:blip>
          <a:srcRect/>
          <a:stretch>
            <a:fillRect/>
          </a:stretch>
        </p:blipFill>
        <p:spPr bwMode="auto">
          <a:xfrm>
            <a:off x="611188" y="1773238"/>
            <a:ext cx="7848600" cy="43926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365" name="Прямоугольник 6"/>
          <p:cNvSpPr>
            <a:spLocks noChangeArrowheads="1"/>
          </p:cNvSpPr>
          <p:nvPr/>
        </p:nvSpPr>
        <p:spPr bwMode="auto">
          <a:xfrm>
            <a:off x="2286000" y="549275"/>
            <a:ext cx="4572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5366" name="Прямоугольник 7"/>
          <p:cNvSpPr>
            <a:spLocks noChangeArrowheads="1"/>
          </p:cNvSpPr>
          <p:nvPr/>
        </p:nvSpPr>
        <p:spPr bwMode="auto">
          <a:xfrm>
            <a:off x="1116013" y="476250"/>
            <a:ext cx="6624637"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Игра </a:t>
            </a:r>
            <a:r>
              <a:rPr lang="ru-RU" altLang="ru-RU" sz="2000" b="1" i="1">
                <a:solidFill>
                  <a:srgbClr val="FF0000"/>
                </a:solidFill>
                <a:cs typeface="Times New Roman" panose="02020603050405020304" pitchFamily="18" charset="0"/>
              </a:rPr>
              <a:t>«</a:t>
            </a:r>
            <a:r>
              <a:rPr lang="ru-RU" altLang="ru-RU" sz="2000" b="1" i="1">
                <a:solidFill>
                  <a:srgbClr val="FF0000"/>
                </a:solidFill>
                <a:latin typeface="Times New Roman" panose="02020603050405020304" pitchFamily="18" charset="0"/>
                <a:cs typeface="Times New Roman" panose="02020603050405020304" pitchFamily="18" charset="0"/>
              </a:rPr>
              <a:t>Кто, каким видом спорта занимается</a:t>
            </a:r>
            <a:r>
              <a:rPr lang="ru-RU" altLang="ru-RU" sz="2000" b="1" i="1">
                <a:solidFill>
                  <a:srgbClr val="FF0000"/>
                </a:solidFill>
                <a:cs typeface="Times New Roman" panose="02020603050405020304" pitchFamily="18" charset="0"/>
              </a:rPr>
              <a:t>»</a:t>
            </a:r>
            <a:endParaRPr lang="ru-RU" altLang="ru-RU" sz="2000" b="1" i="1">
              <a:solidFill>
                <a:srgbClr val="FF0000"/>
              </a:solidFill>
              <a:latin typeface="Arial" panose="020B0604020202020204" pitchFamily="34" charset="0"/>
            </a:endParaRPr>
          </a:p>
          <a:p>
            <a:pPr algn="ctr">
              <a:spcBef>
                <a:spcPct val="0"/>
              </a:spcBef>
              <a:buFontTx/>
              <a:buNone/>
            </a:pPr>
            <a:r>
              <a:rPr lang="ru-RU" altLang="ru-RU" sz="1600" b="1" i="1">
                <a:solidFill>
                  <a:srgbClr val="FF0000"/>
                </a:solidFill>
                <a:latin typeface="Times New Roman" panose="02020603050405020304" pitchFamily="18" charset="0"/>
                <a:cs typeface="Times New Roman" panose="02020603050405020304" pitchFamily="18" charset="0"/>
              </a:rPr>
              <a:t>Посмотрите внимательно на мальчиков-</a:t>
            </a:r>
          </a:p>
          <a:p>
            <a:pPr algn="ctr">
              <a:spcBef>
                <a:spcPct val="0"/>
              </a:spcBef>
              <a:buFontTx/>
              <a:buNone/>
            </a:pPr>
            <a:r>
              <a:rPr lang="ru-RU" altLang="ru-RU" sz="1600" b="1" i="1">
                <a:solidFill>
                  <a:srgbClr val="FF0000"/>
                </a:solidFill>
                <a:latin typeface="Times New Roman" panose="02020603050405020304" pitchFamily="18" charset="0"/>
                <a:cs typeface="Times New Roman" panose="02020603050405020304" pitchFamily="18" charset="0"/>
              </a:rPr>
              <a:t>олимпийцев и спортивное оборудование.  Подумайте, каким видом спорта занимается каждый спортсмен. </a:t>
            </a:r>
            <a:endParaRPr lang="ru-RU" altLang="ru-RU" sz="1600" b="1" i="1">
              <a:solidFill>
                <a:srgbClr val="FF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endParaRPr lang="ru-RU" altLang="ru-RU" smtClean="0"/>
          </a:p>
        </p:txBody>
      </p:sp>
      <p:sp>
        <p:nvSpPr>
          <p:cNvPr id="16387" name="Содержимое 2"/>
          <p:cNvSpPr>
            <a:spLocks noGrp="1"/>
          </p:cNvSpPr>
          <p:nvPr>
            <p:ph idx="1"/>
          </p:nvPr>
        </p:nvSpPr>
        <p:spPr/>
        <p:txBody>
          <a:bodyPr/>
          <a:lstStyle/>
          <a:p>
            <a:pPr eaLnBrk="1" hangingPunct="1"/>
            <a:endParaRPr lang="ru-RU" altLang="ru-RU" smtClean="0"/>
          </a:p>
        </p:txBody>
      </p:sp>
      <p:pic>
        <p:nvPicPr>
          <p:cNvPr id="16388"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9" name="Прямоугольник 9"/>
          <p:cNvSpPr>
            <a:spLocks noChangeArrowheads="1"/>
          </p:cNvSpPr>
          <p:nvPr/>
        </p:nvSpPr>
        <p:spPr bwMode="auto">
          <a:xfrm>
            <a:off x="1692275" y="260350"/>
            <a:ext cx="629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Игра «Назови спортсмена, кому нужны эти предметы»</a:t>
            </a:r>
            <a:endParaRPr lang="ru-RU" altLang="ru-RU" sz="2000" b="1" i="1">
              <a:solidFill>
                <a:srgbClr val="FF0000"/>
              </a:solidFill>
              <a:cs typeface="Times New Roman" panose="02020603050405020304" pitchFamily="18" charset="0"/>
            </a:endParaRPr>
          </a:p>
        </p:txBody>
      </p:sp>
      <p:pic>
        <p:nvPicPr>
          <p:cNvPr id="48130" name="Picture 2" descr="Баскетбольный мяч в корзине Баскетбольная корзина с сеткой и мячом"/>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67544" y="1268760"/>
            <a:ext cx="1728192" cy="15224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32" name="Picture 4" descr="Рубашка Next - Next Alessandro Питательное масло для ногтей и кутикулы, 10 мл - Alessandro 05-900"/>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419872" y="1268760"/>
            <a:ext cx="1996772" cy="15546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34" name="Picture 6" descr="Волейбол воспитывает патриотов. . В канун Дня Победы в Нижневартовске прошёл волейбольный турнир среди школьных команд &quot;Летающий"/>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444208" y="1268760"/>
            <a:ext cx="2088232" cy="1532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36" name="Picture 8" descr="Столы для настольного тенниса - купить, цены, отзывы."/>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907704" y="3212976"/>
            <a:ext cx="1512168" cy="12241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38" name="Picture 10" descr="МОПЕД (СКУТЕР в Кирове) от СПОРТТОВАРЫ ЛИДЕР СПОРТ НА СВОБОДЫ"/>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292080" y="3212976"/>
            <a:ext cx="1697765" cy="12733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40" name="Picture 12" descr="Популярные за сегодня - cкачать бесплатные картинки для сотовых, мобильных телефонов бесплатно, картинки на телефон на telpics.r"/>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588224" y="4797152"/>
            <a:ext cx="2088232" cy="1656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44" name="Picture 16" descr="Кимоно Adidas из серии Club для карате (160 см). Купить Кимоно Adidas из серии Club для карате (160 см), заказ, продажа, доставк"/>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3563888" y="4653136"/>
            <a:ext cx="1584176" cy="1988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8146" name="Picture 18" descr="&quot;потас&quot;. . Все новости, помеченные &quot;потас&quot; на Мета Новостях."/>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539552" y="4941168"/>
            <a:ext cx="1872208" cy="1683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ru-RU" altLang="ru-RU" smtClean="0"/>
          </a:p>
        </p:txBody>
      </p:sp>
      <p:sp>
        <p:nvSpPr>
          <p:cNvPr id="17411" name="Содержимое 2"/>
          <p:cNvSpPr>
            <a:spLocks noGrp="1"/>
          </p:cNvSpPr>
          <p:nvPr>
            <p:ph idx="1"/>
          </p:nvPr>
        </p:nvSpPr>
        <p:spPr/>
        <p:txBody>
          <a:bodyPr/>
          <a:lstStyle/>
          <a:p>
            <a:pPr eaLnBrk="1" hangingPunct="1"/>
            <a:endParaRPr lang="ru-RU" altLang="ru-RU" smtClean="0"/>
          </a:p>
        </p:txBody>
      </p:sp>
      <p:pic>
        <p:nvPicPr>
          <p:cNvPr id="17412"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Rectangle 1"/>
          <p:cNvSpPr>
            <a:spLocks noChangeArrowheads="1"/>
          </p:cNvSpPr>
          <p:nvPr/>
        </p:nvSpPr>
        <p:spPr bwMode="auto">
          <a:xfrm>
            <a:off x="1042988" y="-263525"/>
            <a:ext cx="6192837"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00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             Игра «Назови вид спорта по силуэту»</a:t>
            </a:r>
            <a:endParaRPr lang="ru-RU" altLang="ru-RU" sz="2000"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a:latin typeface="Arial" panose="020B0604020202020204" pitchFamily="34" charset="0"/>
            </a:endParaRPr>
          </a:p>
        </p:txBody>
      </p:sp>
      <p:pic>
        <p:nvPicPr>
          <p:cNvPr id="51202" name="Picture 2" descr="Баскетбол на летней олимпиаде 2012 в Лондоне Олимпиада 2012 в Лондоне - расписание летних олимпийских игр, результаты соревнован"/>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67544" y="620688"/>
            <a:ext cx="2061864" cy="17281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04" name="Picture 4" descr="Пророчества"/>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300192" y="620688"/>
            <a:ext cx="2001822" cy="16681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06" name="Picture 6" descr="weightlifter из Blanca, Роялти-фри стоковое фото #37783700 на Fotolia.ru"/>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491880" y="4581128"/>
            <a:ext cx="1864493" cy="18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08" name="Picture 8" descr="Волейбол - спартакиада Нижний Тагил. . Информационно-деловой портал - KatalogNT.ru"/>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082443" y="2636912"/>
            <a:ext cx="1832844" cy="1656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10" name="Picture 10" descr="Файл:Gymnastics (rhythmic) pictogram.svg - Wikipedia"/>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563888" y="620688"/>
            <a:ext cx="1872208" cy="17384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12" name="Picture 12" descr="Плавание и Клип Вектор"/>
          <p:cNvPicPr>
            <a:picLocks noChangeAspect="1" noChangeArrowheads="1"/>
          </p:cNvPicPr>
          <p:nvPr/>
        </p:nvPicPr>
        <p:blipFill>
          <a:blip r:embed="rId8" cstate="print"/>
          <a:srcRect/>
          <a:stretch>
            <a:fillRect/>
          </a:stretch>
        </p:blipFill>
        <p:spPr bwMode="auto">
          <a:xfrm>
            <a:off x="5004048" y="2636912"/>
            <a:ext cx="1800200" cy="16351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14" name="Picture 14" descr="Международные соревнования &quot;Кубок Балтики&quot; Стометровка - интересно о спорте"/>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539552" y="4509120"/>
            <a:ext cx="1944216"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16" name="Picture 16" descr="Великолучанин Денис Фомин стал золотым призером Первенства СЗФО России по боксу - Новостная лента - Регион60"/>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6516216" y="4581128"/>
            <a:ext cx="1872208" cy="18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endParaRPr lang="ru-RU" altLang="ru-RU" smtClean="0"/>
          </a:p>
        </p:txBody>
      </p:sp>
      <p:graphicFrame>
        <p:nvGraphicFramePr>
          <p:cNvPr id="16" name="Содержимое 15"/>
          <p:cNvGraphicFramePr>
            <a:graphicFrameLocks noGrp="1"/>
          </p:cNvGraphicFramePr>
          <p:nvPr>
            <p:ph idx="1"/>
          </p:nvPr>
        </p:nvGraphicFramePr>
        <p:xfrm>
          <a:off x="457200" y="1600200"/>
          <a:ext cx="3960813" cy="3306763"/>
        </p:xfrm>
        <a:graphic>
          <a:graphicData uri="http://schemas.openxmlformats.org/drawingml/2006/table">
            <a:tbl>
              <a:tblPr/>
              <a:tblGrid>
                <a:gridCol w="247551"/>
                <a:gridCol w="247551"/>
                <a:gridCol w="247551"/>
                <a:gridCol w="247551"/>
                <a:gridCol w="247551"/>
                <a:gridCol w="247551"/>
                <a:gridCol w="247551"/>
                <a:gridCol w="247551"/>
                <a:gridCol w="247551"/>
                <a:gridCol w="247551"/>
                <a:gridCol w="247551"/>
                <a:gridCol w="247551"/>
                <a:gridCol w="247551"/>
                <a:gridCol w="247551"/>
                <a:gridCol w="247551"/>
                <a:gridCol w="247551"/>
              </a:tblGrid>
              <a:tr h="182880">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1</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3</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11</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4</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7</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spcAft>
                          <a:spcPts val="600"/>
                        </a:spcAft>
                      </a:pPr>
                      <a:r>
                        <a:rPr lang="en-US" sz="1200" baseline="30000">
                          <a:latin typeface="Cambria"/>
                          <a:ea typeface="Cambria"/>
                          <a:cs typeface="Times New Roman"/>
                        </a:rPr>
                        <a:t>8</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5</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spcAft>
                          <a:spcPts val="600"/>
                        </a:spcAft>
                      </a:pPr>
                      <a:r>
                        <a:rPr lang="en-US" sz="1200" baseline="30000">
                          <a:latin typeface="Cambria"/>
                          <a:ea typeface="Cambria"/>
                          <a:cs typeface="Times New Roman"/>
                        </a:rPr>
                        <a:t>9</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260324">
                <a:tc>
                  <a:txBody>
                    <a:bodyPr/>
                    <a:lstStyle/>
                    <a:p>
                      <a:pPr>
                        <a:spcAft>
                          <a:spcPts val="600"/>
                        </a:spcAft>
                      </a:pPr>
                      <a:r>
                        <a:rPr lang="en-US" sz="1200" baseline="30000">
                          <a:latin typeface="Cambria"/>
                          <a:ea typeface="Cambria"/>
                          <a:cs typeface="Times New Roman"/>
                        </a:rPr>
                        <a:t>2</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10</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dirty="0">
                          <a:latin typeface="Cambria"/>
                          <a:ea typeface="Cambria"/>
                          <a:cs typeface="Times New Roman"/>
                        </a:rPr>
                        <a:t>12</a:t>
                      </a:r>
                      <a:endParaRPr lang="ru-RU"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6</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260324">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bl>
          </a:graphicData>
        </a:graphic>
      </p:graphicFrame>
      <p:pic>
        <p:nvPicPr>
          <p:cNvPr id="18675"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76" name="Rectangle 1"/>
          <p:cNvSpPr>
            <a:spLocks noChangeArrowheads="1"/>
          </p:cNvSpPr>
          <p:nvPr/>
        </p:nvSpPr>
        <p:spPr bwMode="auto">
          <a:xfrm>
            <a:off x="1042988" y="-263525"/>
            <a:ext cx="6192837"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00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     </a:t>
            </a:r>
            <a:endParaRPr lang="ru-RU" altLang="ru-RU" sz="2000"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a:latin typeface="Arial" panose="020B0604020202020204" pitchFamily="34" charset="0"/>
            </a:endParaRPr>
          </a:p>
        </p:txBody>
      </p:sp>
      <p:sp>
        <p:nvSpPr>
          <p:cNvPr id="18677" name="Прямоугольник 13"/>
          <p:cNvSpPr>
            <a:spLocks noChangeArrowheads="1"/>
          </p:cNvSpPr>
          <p:nvPr/>
        </p:nvSpPr>
        <p:spPr bwMode="auto">
          <a:xfrm>
            <a:off x="1619250" y="188913"/>
            <a:ext cx="70564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Чтобы узнать, кто этот мальчик нужно разгадать кроссворд</a:t>
            </a:r>
            <a:r>
              <a:rPr lang="ru-RU" altLang="ru-RU" sz="2000" b="1">
                <a:solidFill>
                  <a:srgbClr val="FF0000"/>
                </a:solidFill>
                <a:latin typeface="Times New Roman" panose="02020603050405020304" pitchFamily="18" charset="0"/>
                <a:cs typeface="Times New Roman" panose="02020603050405020304" pitchFamily="18" charset="0"/>
              </a:rPr>
              <a:t>. </a:t>
            </a:r>
            <a:endParaRPr lang="ru-RU" altLang="ru-RU" sz="2000" b="1">
              <a:solidFill>
                <a:srgbClr val="FF0000"/>
              </a:solidFill>
              <a:latin typeface="Arial" panose="020B0604020202020204" pitchFamily="34" charset="0"/>
            </a:endParaRPr>
          </a:p>
        </p:txBody>
      </p:sp>
      <p:sp>
        <p:nvSpPr>
          <p:cNvPr id="18678" name="Прямоугольник 14"/>
          <p:cNvSpPr>
            <a:spLocks noChangeArrowheads="1"/>
          </p:cNvSpPr>
          <p:nvPr/>
        </p:nvSpPr>
        <p:spPr bwMode="auto">
          <a:xfrm>
            <a:off x="4932363" y="765175"/>
            <a:ext cx="3887787" cy="433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b="1">
                <a:latin typeface="Times New Roman" panose="02020603050405020304" pitchFamily="18" charset="0"/>
                <a:cs typeface="Times New Roman" panose="02020603050405020304" pitchFamily="18" charset="0"/>
              </a:rPr>
              <a:t>По горизонтали </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cs typeface="Times New Roman" panose="02020603050405020304" pitchFamily="18" charset="0"/>
              </a:rPr>
              <a:t>2. Спортивный бег по пересеченной местности. </a:t>
            </a:r>
          </a:p>
          <a:p>
            <a:pPr>
              <a:spcBef>
                <a:spcPct val="0"/>
              </a:spcBef>
              <a:buFontTx/>
              <a:buNone/>
            </a:pPr>
            <a:r>
              <a:rPr lang="ru-RU" altLang="ru-RU" sz="1200">
                <a:latin typeface="Times New Roman" panose="02020603050405020304" pitchFamily="18" charset="0"/>
                <a:cs typeface="Times New Roman" panose="02020603050405020304" pitchFamily="18" charset="0"/>
              </a:rPr>
              <a:t>4</a:t>
            </a:r>
            <a:r>
              <a:rPr lang="ru-RU" altLang="ru-RU" sz="1200">
                <a:latin typeface="Times New Roman" panose="02020603050405020304" pitchFamily="18" charset="0"/>
                <a:ea typeface="Calibri" panose="020F0502020204030204" pitchFamily="34" charset="0"/>
                <a:cs typeface="Times New Roman" panose="02020603050405020304" pitchFamily="18" charset="0"/>
              </a:rPr>
              <a:t>. Партия </a:t>
            </a:r>
            <a:r>
              <a:rPr lang="ru-RU" altLang="ru-RU" sz="1200">
                <a:latin typeface="Times New Roman" panose="02020603050405020304" pitchFamily="18" charset="0"/>
                <a:cs typeface="Times New Roman" panose="02020603050405020304" pitchFamily="18" charset="0"/>
              </a:rPr>
              <a:t>игры </a:t>
            </a:r>
            <a:r>
              <a:rPr lang="ru-RU" altLang="ru-RU" sz="1200">
                <a:latin typeface="Times New Roman" panose="02020603050405020304" pitchFamily="18" charset="0"/>
                <a:ea typeface="Calibri" panose="020F0502020204030204" pitchFamily="34" charset="0"/>
                <a:cs typeface="Calibri" panose="020F0502020204030204" pitchFamily="34" charset="0"/>
              </a:rPr>
              <a:t>в теннисе.</a:t>
            </a:r>
            <a:r>
              <a:rPr lang="ru-RU" altLang="ru-RU" sz="1200">
                <a:latin typeface="Times New Roman" panose="02020603050405020304" pitchFamily="18" charset="0"/>
                <a:cs typeface="Times New Roman" panose="02020603050405020304" pitchFamily="18" charset="0"/>
              </a:rPr>
              <a:t> </a:t>
            </a:r>
          </a:p>
          <a:p>
            <a:pPr>
              <a:spcBef>
                <a:spcPct val="0"/>
              </a:spcBef>
              <a:buFontTx/>
              <a:buNone/>
            </a:pPr>
            <a:r>
              <a:rPr lang="ru-RU" altLang="ru-RU" sz="1200">
                <a:latin typeface="Times New Roman" panose="02020603050405020304" pitchFamily="18" charset="0"/>
                <a:cs typeface="Times New Roman" panose="02020603050405020304" pitchFamily="18" charset="0"/>
              </a:rPr>
              <a:t>5. Мяч ногами бьём – футбол, а руками?</a:t>
            </a:r>
          </a:p>
          <a:p>
            <a:pPr>
              <a:spcBef>
                <a:spcPct val="0"/>
              </a:spcBef>
              <a:buFontTx/>
              <a:buNone/>
            </a:pPr>
            <a:r>
              <a:rPr lang="ru-RU" altLang="ru-RU" sz="1200">
                <a:latin typeface="Times New Roman" panose="02020603050405020304" pitchFamily="18" charset="0"/>
                <a:cs typeface="Times New Roman" panose="02020603050405020304" pitchFamily="18" charset="0"/>
              </a:rPr>
              <a:t>6</a:t>
            </a:r>
            <a:r>
              <a:rPr lang="ru-RU" altLang="ru-RU" sz="1200">
                <a:latin typeface="Times New Roman" panose="02020603050405020304" pitchFamily="18" charset="0"/>
                <a:ea typeface="Calibri" panose="020F0502020204030204" pitchFamily="34" charset="0"/>
                <a:cs typeface="Calibri" panose="020F0502020204030204" pitchFamily="34" charset="0"/>
              </a:rPr>
              <a:t>.</a:t>
            </a:r>
            <a:r>
              <a:rPr lang="ru-RU" altLang="ru-RU" sz="1200">
                <a:latin typeface="Times New Roman" panose="02020603050405020304" pitchFamily="18" charset="0"/>
                <a:cs typeface="Times New Roman" panose="02020603050405020304" pitchFamily="18" charset="0"/>
              </a:rPr>
              <a:t> </a:t>
            </a:r>
            <a:r>
              <a:rPr lang="ru-RU" altLang="ru-RU" sz="1200">
                <a:latin typeface="Times New Roman" panose="02020603050405020304" pitchFamily="18" charset="0"/>
                <a:ea typeface="Calibri" panose="020F0502020204030204" pitchFamily="34" charset="0"/>
                <a:cs typeface="Calibri" panose="020F0502020204030204" pitchFamily="34" charset="0"/>
              </a:rPr>
              <a:t>Поднимает тяжести от пола.</a:t>
            </a:r>
            <a:r>
              <a:rPr lang="ru-RU" altLang="ru-RU" sz="1200">
                <a:latin typeface="Times New Roman" panose="02020603050405020304" pitchFamily="18" charset="0"/>
                <a:cs typeface="Times New Roman" panose="02020603050405020304" pitchFamily="18" charset="0"/>
              </a:rPr>
              <a:t> </a:t>
            </a:r>
          </a:p>
          <a:p>
            <a:pPr>
              <a:spcBef>
                <a:spcPct val="0"/>
              </a:spcBef>
              <a:buFontTx/>
              <a:buNone/>
            </a:pPr>
            <a:r>
              <a:rPr lang="ru-RU" altLang="ru-RU" sz="1200">
                <a:latin typeface="Times New Roman" panose="02020603050405020304" pitchFamily="18" charset="0"/>
                <a:cs typeface="Times New Roman" panose="02020603050405020304" pitchFamily="18" charset="0"/>
              </a:rPr>
              <a:t>7</a:t>
            </a:r>
            <a:r>
              <a:rPr lang="ru-RU" altLang="ru-RU" sz="1200">
                <a:latin typeface="Times New Roman" panose="02020603050405020304" pitchFamily="18" charset="0"/>
                <a:ea typeface="Calibri" panose="020F0502020204030204" pitchFamily="34" charset="0"/>
                <a:cs typeface="Calibri" panose="020F0502020204030204" pitchFamily="34" charset="0"/>
              </a:rPr>
              <a:t>. Их используют при игре в боулинг. </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cs typeface="Times New Roman" panose="02020603050405020304" pitchFamily="18" charset="0"/>
              </a:rPr>
              <a:t>10</a:t>
            </a:r>
            <a:r>
              <a:rPr lang="ru-RU" altLang="ru-RU" sz="1200">
                <a:latin typeface="Times New Roman" panose="02020603050405020304" pitchFamily="18" charset="0"/>
                <a:ea typeface="Calibri" panose="020F0502020204030204" pitchFamily="34" charset="0"/>
                <a:cs typeface="Calibri" panose="020F0502020204030204" pitchFamily="34" charset="0"/>
              </a:rPr>
              <a:t>. Ручные ускорители байдарок, каноэ и других безмоторных лодок.</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b="1">
                <a:latin typeface="Times New Roman" panose="02020603050405020304" pitchFamily="18" charset="0"/>
                <a:cs typeface="Times New Roman" panose="02020603050405020304" pitchFamily="18" charset="0"/>
              </a:rPr>
              <a:t>По вертикали: </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cs typeface="Times New Roman" panose="02020603050405020304" pitchFamily="18" charset="0"/>
              </a:rPr>
              <a:t>1</a:t>
            </a:r>
            <a:r>
              <a:rPr lang="ru-RU" altLang="ru-RU" sz="1200">
                <a:latin typeface="Times New Roman" panose="02020603050405020304" pitchFamily="18" charset="0"/>
                <a:ea typeface="Calibri" panose="020F0502020204030204" pitchFamily="34" charset="0"/>
                <a:cs typeface="Calibri" panose="020F0502020204030204" pitchFamily="34" charset="0"/>
              </a:rPr>
              <a:t>. В этом виде спорта выполняют различные </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ea typeface="Calibri" panose="020F0502020204030204" pitchFamily="34" charset="0"/>
                <a:cs typeface="Calibri" panose="020F0502020204030204" pitchFamily="34" charset="0"/>
              </a:rPr>
              <a:t>акробатические упражнения на спортивных снарядах.</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cs typeface="Times New Roman" panose="02020603050405020304" pitchFamily="18" charset="0"/>
              </a:rPr>
              <a:t>3. Что стремится установить спортсмен</a:t>
            </a:r>
            <a:r>
              <a:rPr lang="ru-RU" altLang="ru-RU" sz="1200">
                <a:latin typeface="Times New Roman" panose="02020603050405020304" pitchFamily="18" charset="0"/>
                <a:ea typeface="Calibri" panose="020F0502020204030204" pitchFamily="34" charset="0"/>
                <a:cs typeface="Calibri" panose="020F0502020204030204" pitchFamily="34" charset="0"/>
              </a:rPr>
              <a:t> на соревнованиях?</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cs typeface="Times New Roman" panose="02020603050405020304" pitchFamily="18" charset="0"/>
              </a:rPr>
              <a:t>8. Игра отличная футбол, уже забили первый.</a:t>
            </a:r>
          </a:p>
          <a:p>
            <a:pPr>
              <a:spcBef>
                <a:spcPct val="0"/>
              </a:spcBef>
              <a:buFontTx/>
              <a:buNone/>
            </a:pPr>
            <a:r>
              <a:rPr lang="ru-RU" altLang="ru-RU" sz="1200">
                <a:latin typeface="Times New Roman" panose="02020603050405020304" pitchFamily="18" charset="0"/>
                <a:cs typeface="Times New Roman" panose="02020603050405020304" pitchFamily="18" charset="0"/>
              </a:rPr>
              <a:t>9</a:t>
            </a:r>
            <a:r>
              <a:rPr lang="ru-RU" altLang="ru-RU" sz="1200">
                <a:latin typeface="Times New Roman" panose="02020603050405020304" pitchFamily="18" charset="0"/>
                <a:ea typeface="Calibri" panose="020F0502020204030204" pitchFamily="34" charset="0"/>
                <a:cs typeface="Calibri" panose="020F0502020204030204" pitchFamily="34" charset="0"/>
              </a:rPr>
              <a:t>.  Для этой спортивной игры обязательно нужна корзина</a:t>
            </a:r>
            <a:r>
              <a:rPr lang="ru-RU" altLang="ru-RU" sz="1200">
                <a:latin typeface="Times New Roman" panose="02020603050405020304" pitchFamily="18" charset="0"/>
                <a:cs typeface="Times New Roman" panose="02020603050405020304" pitchFamily="18" charset="0"/>
              </a:rPr>
              <a:t>.</a:t>
            </a:r>
          </a:p>
          <a:p>
            <a:pPr>
              <a:spcBef>
                <a:spcPct val="0"/>
              </a:spcBef>
              <a:buFontTx/>
              <a:buNone/>
            </a:pPr>
            <a:r>
              <a:rPr lang="ru-RU" altLang="ru-RU" sz="1200">
                <a:latin typeface="Times New Roman" panose="02020603050405020304" pitchFamily="18" charset="0"/>
                <a:cs typeface="Times New Roman" panose="02020603050405020304" pitchFamily="18" charset="0"/>
              </a:rPr>
              <a:t>10</a:t>
            </a:r>
            <a:r>
              <a:rPr lang="ru-RU" altLang="ru-RU" sz="1200">
                <a:latin typeface="Times New Roman" panose="02020603050405020304" pitchFamily="18" charset="0"/>
                <a:ea typeface="Calibri" panose="020F0502020204030204" pitchFamily="34" charset="0"/>
                <a:cs typeface="Calibri" panose="020F0502020204030204" pitchFamily="34" charset="0"/>
              </a:rPr>
              <a:t>. Их защищает вратарь. </a:t>
            </a: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a:latin typeface="Times New Roman" panose="02020603050405020304" pitchFamily="18" charset="0"/>
                <a:cs typeface="Times New Roman" panose="02020603050405020304" pitchFamily="18" charset="0"/>
              </a:rPr>
              <a:t> 11</a:t>
            </a:r>
            <a:r>
              <a:rPr lang="ru-RU" altLang="ru-RU" sz="1200">
                <a:latin typeface="Times New Roman" panose="02020603050405020304" pitchFamily="18" charset="0"/>
                <a:ea typeface="Calibri" panose="020F0502020204030204" pitchFamily="34" charset="0"/>
                <a:cs typeface="Calibri" panose="020F0502020204030204" pitchFamily="34" charset="0"/>
              </a:rPr>
              <a:t>. Начало дистанции – это «старт», а конец ее? </a:t>
            </a:r>
            <a:r>
              <a:rPr lang="ru-RU" altLang="ru-RU" sz="1200">
                <a:latin typeface="Times New Roman" panose="02020603050405020304" pitchFamily="18" charset="0"/>
                <a:cs typeface="Times New Roman" panose="02020603050405020304" pitchFamily="18" charset="0"/>
              </a:rPr>
              <a:t> </a:t>
            </a:r>
          </a:p>
          <a:p>
            <a:pPr>
              <a:spcBef>
                <a:spcPct val="0"/>
              </a:spcBef>
              <a:buFontTx/>
              <a:buNone/>
            </a:pPr>
            <a:r>
              <a:rPr lang="ru-RU" altLang="ru-RU" sz="1200">
                <a:latin typeface="Times New Roman" panose="02020603050405020304" pitchFamily="18" charset="0"/>
                <a:cs typeface="Times New Roman" panose="02020603050405020304" pitchFamily="18" charset="0"/>
              </a:rPr>
              <a:t>12</a:t>
            </a:r>
            <a:r>
              <a:rPr lang="ru-RU" altLang="ru-RU" sz="1200">
                <a:latin typeface="Times New Roman" panose="02020603050405020304" pitchFamily="18" charset="0"/>
                <a:ea typeface="Calibri" panose="020F0502020204030204" pitchFamily="34" charset="0"/>
                <a:cs typeface="Calibri" panose="020F0502020204030204" pitchFamily="34" charset="0"/>
              </a:rPr>
              <a:t>. Как называется площадка для бокса?</a:t>
            </a:r>
            <a:r>
              <a:rPr lang="ru-RU" altLang="ru-RU" sz="1200">
                <a:latin typeface="Times New Roman" panose="02020603050405020304" pitchFamily="18" charset="0"/>
                <a:cs typeface="Times New Roman" panose="02020603050405020304" pitchFamily="18" charset="0"/>
              </a:rPr>
              <a:t> </a:t>
            </a:r>
          </a:p>
          <a:p>
            <a:pPr>
              <a:spcBef>
                <a:spcPct val="0"/>
              </a:spcBef>
              <a:buFontTx/>
              <a:buNone/>
            </a:pPr>
            <a:endParaRPr lang="ru-RU" altLang="ru-RU" sz="1200">
              <a:latin typeface="Times New Roman" panose="02020603050405020304" pitchFamily="18" charset="0"/>
              <a:cs typeface="Times New Roman" panose="02020603050405020304" pitchFamily="18" charset="0"/>
            </a:endParaRPr>
          </a:p>
          <a:p>
            <a:pPr>
              <a:spcBef>
                <a:spcPct val="0"/>
              </a:spcBef>
              <a:buFontTx/>
              <a:buNone/>
            </a:pPr>
            <a:endParaRPr lang="ru-RU" altLang="ru-RU" sz="1200">
              <a:latin typeface="Times New Roman" panose="02020603050405020304" pitchFamily="18" charset="0"/>
              <a:cs typeface="Times New Roman" panose="02020603050405020304" pitchFamily="18" charset="0"/>
            </a:endParaRPr>
          </a:p>
          <a:p>
            <a:pPr>
              <a:spcBef>
                <a:spcPct val="0"/>
              </a:spcBef>
              <a:buFontTx/>
              <a:buNone/>
            </a:pPr>
            <a:r>
              <a:rPr lang="ru-RU" altLang="ru-RU" sz="1200" b="1">
                <a:latin typeface="Times New Roman" panose="02020603050405020304" pitchFamily="18" charset="0"/>
                <a:cs typeface="Times New Roman" panose="02020603050405020304" pitchFamily="18" charset="0"/>
              </a:rPr>
              <a:t>Ответы</a:t>
            </a:r>
          </a:p>
          <a:p>
            <a:pPr>
              <a:spcBef>
                <a:spcPct val="0"/>
              </a:spcBef>
              <a:buFontTx/>
              <a:buNone/>
            </a:pPr>
            <a:endParaRPr lang="ru-RU" altLang="ru-RU" sz="1200">
              <a:latin typeface="Arial" panose="020B0604020202020204" pitchFamily="34" charset="0"/>
            </a:endParaRPr>
          </a:p>
        </p:txBody>
      </p:sp>
      <p:graphicFrame>
        <p:nvGraphicFramePr>
          <p:cNvPr id="17" name="Таблица 16"/>
          <p:cNvGraphicFramePr>
            <a:graphicFrameLocks noGrp="1"/>
          </p:cNvGraphicFramePr>
          <p:nvPr/>
        </p:nvGraphicFramePr>
        <p:xfrm>
          <a:off x="395288" y="2636838"/>
          <a:ext cx="4176712" cy="3887787"/>
        </p:xfrm>
        <a:graphic>
          <a:graphicData uri="http://schemas.openxmlformats.org/drawingml/2006/table">
            <a:tbl>
              <a:tblPr/>
              <a:tblGrid>
                <a:gridCol w="128303"/>
                <a:gridCol w="269894"/>
                <a:gridCol w="269894"/>
                <a:gridCol w="269894"/>
                <a:gridCol w="269894"/>
                <a:gridCol w="269894"/>
                <a:gridCol w="269894"/>
                <a:gridCol w="269894"/>
                <a:gridCol w="269894"/>
                <a:gridCol w="269894"/>
                <a:gridCol w="269894"/>
                <a:gridCol w="269894"/>
                <a:gridCol w="269894"/>
                <a:gridCol w="269894"/>
                <a:gridCol w="269894"/>
                <a:gridCol w="269894"/>
              </a:tblGrid>
              <a:tr h="287190">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1</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3</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11</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4</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7</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spcAft>
                          <a:spcPts val="600"/>
                        </a:spcAft>
                      </a:pPr>
                      <a:r>
                        <a:rPr lang="en-US" sz="1200" baseline="30000">
                          <a:latin typeface="Cambria"/>
                          <a:ea typeface="Cambria"/>
                          <a:cs typeface="Times New Roman"/>
                        </a:rPr>
                        <a:t>8</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5</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spcAft>
                          <a:spcPts val="600"/>
                        </a:spcAft>
                      </a:pPr>
                      <a:r>
                        <a:rPr lang="en-US" sz="1200" baseline="30000">
                          <a:latin typeface="Cambria"/>
                          <a:ea typeface="Cambria"/>
                          <a:cs typeface="Times New Roman"/>
                        </a:rPr>
                        <a:t>9</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r>
              <a:tr h="300050">
                <a:tc>
                  <a:txBody>
                    <a:bodyPr/>
                    <a:lstStyle/>
                    <a:p>
                      <a:pPr>
                        <a:spcAft>
                          <a:spcPts val="600"/>
                        </a:spcAft>
                      </a:pPr>
                      <a:r>
                        <a:rPr lang="en-US" sz="1200" baseline="30000">
                          <a:latin typeface="Cambria"/>
                          <a:ea typeface="Cambria"/>
                          <a:cs typeface="Times New Roman"/>
                        </a:rPr>
                        <a:t>2</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10</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dirty="0">
                          <a:latin typeface="Cambria"/>
                          <a:ea typeface="Cambria"/>
                          <a:cs typeface="Times New Roman"/>
                        </a:rPr>
                        <a:t>12</a:t>
                      </a:r>
                      <a:endParaRPr lang="ru-RU"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spcAft>
                          <a:spcPts val="600"/>
                        </a:spcAft>
                      </a:pPr>
                      <a:r>
                        <a:rPr lang="en-US" sz="1200" baseline="30000">
                          <a:latin typeface="Cambria"/>
                          <a:ea typeface="Cambria"/>
                          <a:cs typeface="Times New Roman"/>
                        </a:rPr>
                        <a:t>6</a:t>
                      </a:r>
                      <a:endParaRPr lang="ru-RU"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r h="300050">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c>
                  <a:txBody>
                    <a:bodyPr/>
                    <a:lstStyle/>
                    <a:p>
                      <a:pPr algn="ctr">
                        <a:spcAft>
                          <a:spcPts val="600"/>
                        </a:spcAft>
                      </a:pPr>
                      <a:endParaRPr lang="en-US" sz="1200" dirty="0">
                        <a:latin typeface="Cambria"/>
                        <a:ea typeface="Cambria"/>
                        <a:cs typeface="Times New Roman"/>
                      </a:endParaRPr>
                    </a:p>
                  </a:txBody>
                  <a:tcPr marL="0" marR="0" marT="0" marB="0" anchor="ctr">
                    <a:lnL w="12700" cap="flat" cmpd="sng" algn="ctr">
                      <a:solidFill>
                        <a:srgbClr val="888888"/>
                      </a:solidFill>
                      <a:prstDash val="solid"/>
                      <a:round/>
                      <a:headEnd type="none" w="med" len="med"/>
                      <a:tailEnd type="none" w="med" len="med"/>
                    </a:lnL>
                    <a:lnR w="1270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rgbClr val="BBBBBB"/>
                    </a:solidFill>
                  </a:tcPr>
                </a:tc>
              </a:tr>
            </a:tbl>
          </a:graphicData>
        </a:graphic>
      </p:graphicFrame>
      <p:pic>
        <p:nvPicPr>
          <p:cNvPr id="18" name="Picture 3" descr="Делают зарядку - Фото 51 - Время суток - Чтение - Фотосайт"/>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619672" y="620688"/>
            <a:ext cx="1478564" cy="17060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19" name="Таблица 18"/>
          <p:cNvGraphicFramePr>
            <a:graphicFrameLocks noGrp="1"/>
          </p:cNvGraphicFramePr>
          <p:nvPr/>
        </p:nvGraphicFramePr>
        <p:xfrm>
          <a:off x="5292725" y="5013325"/>
          <a:ext cx="3527425" cy="1844675"/>
        </p:xfrm>
        <a:graphic>
          <a:graphicData uri="http://schemas.openxmlformats.org/drawingml/2006/table">
            <a:tbl>
              <a:tblPr/>
              <a:tblGrid>
                <a:gridCol w="1651000"/>
                <a:gridCol w="1876425"/>
              </a:tblGrid>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По горизонтали:</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По вертикали:</a:t>
                      </a:r>
                    </a:p>
                  </a:txBody>
                  <a:tcPr marL="68580" marR="68580" marT="0" marB="0" horzOverflow="overflow">
                    <a:lnL>
                      <a:noFill/>
                    </a:lnL>
                    <a:lnR>
                      <a:noFill/>
                    </a:lnR>
                    <a:lnT>
                      <a:noFill/>
                    </a:lnT>
                    <a:lnB>
                      <a:noFill/>
                    </a:lnB>
                    <a:lnTlToBr>
                      <a:noFill/>
                    </a:lnTlToBr>
                    <a:lnBlToTr>
                      <a:noFill/>
                    </a:lnBlToTr>
                    <a:noFill/>
                  </a:tcPr>
                </a:tc>
              </a:tr>
              <a:tr h="1603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 кросс</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 сет</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 волейбол</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6. штангист</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 кегли</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 весла</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 гимнастика</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 рекорд</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 гол</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 баскетбол</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 ворота</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11. финиш</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12. ринг</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altLang="ru-RU" smtClean="0"/>
          </a:p>
        </p:txBody>
      </p:sp>
      <p:sp>
        <p:nvSpPr>
          <p:cNvPr id="19459" name="Содержимое 2"/>
          <p:cNvSpPr>
            <a:spLocks noGrp="1"/>
          </p:cNvSpPr>
          <p:nvPr>
            <p:ph idx="1"/>
          </p:nvPr>
        </p:nvSpPr>
        <p:spPr/>
        <p:txBody>
          <a:bodyPr/>
          <a:lstStyle/>
          <a:p>
            <a:pPr eaLnBrk="1" hangingPunct="1"/>
            <a:endParaRPr lang="ru-RU" altLang="ru-RU" smtClean="0"/>
          </a:p>
        </p:txBody>
      </p:sp>
      <p:pic>
        <p:nvPicPr>
          <p:cNvPr id="20482" name="Picture 2" descr="http://mirpps.ru/fon-dlja-prezentacii/51.jpg"/>
          <p:cNvPicPr>
            <a:picLocks noChangeAspect="1" noChangeArrowheads="1"/>
          </p:cNvPicPr>
          <p:nvPr/>
        </p:nvPicPr>
        <p:blipFill>
          <a:blip r:embed="rId2" cstate="print"/>
          <a:srcRect/>
          <a:stretch>
            <a:fillRect/>
          </a:stretch>
        </p:blipFill>
        <p:spPr bwMode="auto">
          <a:xfrm>
            <a:off x="-756592" y="0"/>
            <a:ext cx="990059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1" name="Rectangle 13"/>
          <p:cNvSpPr>
            <a:spLocks noChangeArrowheads="1"/>
          </p:cNvSpPr>
          <p:nvPr/>
        </p:nvSpPr>
        <p:spPr bwMode="auto">
          <a:xfrm>
            <a:off x="0" y="136525"/>
            <a:ext cx="1841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600">
              <a:latin typeface="Arial" panose="020B0604020202020204" pitchFamily="34" charset="0"/>
            </a:endParaRPr>
          </a:p>
        </p:txBody>
      </p:sp>
      <p:sp>
        <p:nvSpPr>
          <p:cNvPr id="19462" name="Прямоугольник 5"/>
          <p:cNvSpPr>
            <a:spLocks noChangeArrowheads="1"/>
          </p:cNvSpPr>
          <p:nvPr/>
        </p:nvSpPr>
        <p:spPr bwMode="auto">
          <a:xfrm>
            <a:off x="684213" y="1125538"/>
            <a:ext cx="74882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127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1800">
                <a:solidFill>
                  <a:srgbClr val="17375E"/>
                </a:solidFill>
                <a:latin typeface="Times New Roman" panose="02020603050405020304" pitchFamily="18" charset="0"/>
                <a:cs typeface="Times New Roman" panose="02020603050405020304" pitchFamily="18" charset="0"/>
              </a:rPr>
              <a:t>В этом виде спорта выполняют различные </a:t>
            </a:r>
            <a:endParaRPr lang="en-US"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1800">
                <a:solidFill>
                  <a:srgbClr val="17375E"/>
                </a:solidFill>
                <a:latin typeface="Times New Roman" panose="02020603050405020304" pitchFamily="18" charset="0"/>
                <a:cs typeface="Times New Roman" panose="02020603050405020304" pitchFamily="18" charset="0"/>
              </a:rPr>
              <a:t>акробатические упражнения на спортивных снарядах. </a:t>
            </a:r>
          </a:p>
        </p:txBody>
      </p:sp>
      <p:sp>
        <p:nvSpPr>
          <p:cNvPr id="19463" name="Прямоугольник 6"/>
          <p:cNvSpPr>
            <a:spLocks noChangeArrowheads="1"/>
          </p:cNvSpPr>
          <p:nvPr/>
        </p:nvSpPr>
        <p:spPr bwMode="auto">
          <a:xfrm>
            <a:off x="1835150" y="620713"/>
            <a:ext cx="5257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3600" b="1" i="1">
                <a:solidFill>
                  <a:srgbClr val="FF0000"/>
                </a:solidFill>
                <a:latin typeface="Times New Roman" panose="02020603050405020304" pitchFamily="18" charset="0"/>
                <a:cs typeface="Times New Roman" panose="02020603050405020304" pitchFamily="18" charset="0"/>
              </a:rPr>
              <a:t>Отгадайте ребусы</a:t>
            </a:r>
            <a:endParaRPr lang="ru-RU" altLang="ru-RU" sz="3600" i="1">
              <a:solidFill>
                <a:srgbClr val="FF0000"/>
              </a:solidFill>
              <a:latin typeface="Arial" panose="020B0604020202020204" pitchFamily="34" charset="0"/>
            </a:endParaRPr>
          </a:p>
        </p:txBody>
      </p:sp>
      <p:pic>
        <p:nvPicPr>
          <p:cNvPr id="19464" name="Picture 4" descr="С чего начинается Родина"/>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85800" y="3200400"/>
            <a:ext cx="2341563" cy="109220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9465" name="Прямоугольник 8"/>
          <p:cNvSpPr>
            <a:spLocks noChangeArrowheads="1"/>
          </p:cNvSpPr>
          <p:nvPr/>
        </p:nvSpPr>
        <p:spPr bwMode="auto">
          <a:xfrm flipV="1">
            <a:off x="3059113" y="3141663"/>
            <a:ext cx="7207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72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7200">
                <a:solidFill>
                  <a:srgbClr val="365F91"/>
                </a:solidFill>
                <a:latin typeface="Times New Roman" panose="02020603050405020304" pitchFamily="18" charset="0"/>
                <a:cs typeface="Times New Roman" panose="02020603050405020304" pitchFamily="18" charset="0"/>
              </a:rPr>
              <a:t>,,</a:t>
            </a:r>
            <a:endParaRPr lang="ru-RU" altLang="ru-RU" sz="7200"/>
          </a:p>
        </p:txBody>
      </p:sp>
      <p:pic>
        <p:nvPicPr>
          <p:cNvPr id="11" name="Picture 6" descr="Лепка-это полезно!"/>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851275" y="2636838"/>
            <a:ext cx="2352675"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67" name="Прямоугольник 11"/>
          <p:cNvSpPr>
            <a:spLocks noChangeArrowheads="1"/>
          </p:cNvSpPr>
          <p:nvPr/>
        </p:nvSpPr>
        <p:spPr bwMode="auto">
          <a:xfrm>
            <a:off x="6300788" y="2565400"/>
            <a:ext cx="11985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7200">
                <a:solidFill>
                  <a:srgbClr val="365F91"/>
                </a:solidFill>
                <a:latin typeface="Times New Roman" panose="02020603050405020304" pitchFamily="18" charset="0"/>
                <a:cs typeface="Times New Roman" panose="02020603050405020304" pitchFamily="18" charset="0"/>
              </a:rPr>
              <a:t>,,,</a:t>
            </a:r>
            <a:endParaRPr lang="ru-RU" altLang="ru-RU" sz="7200"/>
          </a:p>
        </p:txBody>
      </p:sp>
      <p:pic>
        <p:nvPicPr>
          <p:cNvPr id="13" name="Picture 2" descr="http://im2-tub-ru.yandex.net/i?id=df02740d840e65fe126f1079b6dd740c-31-144&amp;n=21"/>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086600" y="2971800"/>
            <a:ext cx="1570038" cy="1066800"/>
          </a:xfrm>
          <a:prstGeom prst="rect">
            <a:avLst/>
          </a:prstGeom>
          <a:noFill/>
          <a:ln>
            <a:solidFill>
              <a:schemeClr val="accent2">
                <a:lumMod val="60000"/>
                <a:lumOff val="40000"/>
              </a:schemeClr>
            </a:solidFill>
          </a:ln>
        </p:spPr>
      </p:pic>
      <p:sp>
        <p:nvSpPr>
          <p:cNvPr id="19469" name="Прямоугольник 14"/>
          <p:cNvSpPr>
            <a:spLocks noChangeArrowheads="1"/>
          </p:cNvSpPr>
          <p:nvPr/>
        </p:nvSpPr>
        <p:spPr bwMode="auto">
          <a:xfrm>
            <a:off x="5508625" y="3141663"/>
            <a:ext cx="2303463"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127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800">
              <a:solidFill>
                <a:srgbClr val="17375E"/>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1800">
                <a:solidFill>
                  <a:srgbClr val="17375E"/>
                </a:solidFill>
                <a:latin typeface="Times New Roman" panose="02020603050405020304" pitchFamily="18" charset="0"/>
                <a:cs typeface="Times New Roman" panose="02020603050405020304" pitchFamily="18" charset="0"/>
              </a:rPr>
              <a:t>                          (Гимнастика</a:t>
            </a:r>
            <a:r>
              <a:rPr lang="ru-RU" altLang="ru-RU" sz="1800">
                <a:solidFill>
                  <a:srgbClr val="17375E"/>
                </a:solidFill>
                <a:latin typeface="Arial" panose="020B0604020202020204" pitchFamily="34" charset="0"/>
                <a:cs typeface="Times New Roman" panose="02020603050405020304" pitchFamily="18" charset="0"/>
              </a:rPr>
              <a:t>)</a:t>
            </a:r>
            <a:endParaRPr lang="ru-RU" altLang="ru-RU" sz="1800">
              <a:solidFill>
                <a:srgbClr val="17375E"/>
              </a:solidFill>
              <a:latin typeface="Arial" panose="020B0604020202020204" pitchFamily="34" charset="0"/>
            </a:endParaRPr>
          </a:p>
        </p:txBody>
      </p:sp>
      <p:pic>
        <p:nvPicPr>
          <p:cNvPr id="19470" name="Picture 3"/>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84213" y="6021388"/>
            <a:ext cx="9828213"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endParaRPr lang="ru-RU" altLang="ru-RU" smtClean="0"/>
          </a:p>
        </p:txBody>
      </p:sp>
      <p:sp>
        <p:nvSpPr>
          <p:cNvPr id="20483" name="Содержимое 2"/>
          <p:cNvSpPr>
            <a:spLocks noGrp="1"/>
          </p:cNvSpPr>
          <p:nvPr>
            <p:ph idx="1"/>
          </p:nvPr>
        </p:nvSpPr>
        <p:spPr/>
        <p:txBody>
          <a:bodyPr/>
          <a:lstStyle/>
          <a:p>
            <a:pPr eaLnBrk="1" hangingPunct="1"/>
            <a:endParaRPr lang="ru-RU" altLang="ru-RU" smtClean="0"/>
          </a:p>
        </p:txBody>
      </p:sp>
      <p:pic>
        <p:nvPicPr>
          <p:cNvPr id="2" name="Picture 2" descr="http://mirpps.ru/fon-dlja-prezentacii/51.jpg"/>
          <p:cNvPicPr>
            <a:picLocks noChangeAspect="1" noChangeArrowheads="1"/>
          </p:cNvPicPr>
          <p:nvPr/>
        </p:nvPicPr>
        <p:blipFill>
          <a:blip r:embed="rId2" cstate="print"/>
          <a:srcRect/>
          <a:stretch>
            <a:fillRect/>
          </a:stretch>
        </p:blipFill>
        <p:spPr bwMode="auto">
          <a:xfrm>
            <a:off x="-324544" y="0"/>
            <a:ext cx="9576048"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5" name="Rectangle 13"/>
          <p:cNvSpPr>
            <a:spLocks noChangeArrowheads="1"/>
          </p:cNvSpPr>
          <p:nvPr/>
        </p:nvSpPr>
        <p:spPr bwMode="auto">
          <a:xfrm>
            <a:off x="0" y="136525"/>
            <a:ext cx="1841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600">
              <a:latin typeface="Arial" panose="020B0604020202020204" pitchFamily="34" charset="0"/>
            </a:endParaRPr>
          </a:p>
        </p:txBody>
      </p:sp>
      <p:sp>
        <p:nvSpPr>
          <p:cNvPr id="14" name="Прямоугольник 13"/>
          <p:cNvSpPr/>
          <p:nvPr/>
        </p:nvSpPr>
        <p:spPr>
          <a:xfrm>
            <a:off x="2286000" y="549275"/>
            <a:ext cx="4572000" cy="922338"/>
          </a:xfrm>
          <a:prstGeom prst="rect">
            <a:avLst/>
          </a:prstGeom>
        </p:spPr>
        <p:txBody>
          <a:bodyPr>
            <a:spAutoFit/>
          </a:bodyPr>
          <a:lstStyle/>
          <a:p>
            <a:pPr algn="ctr" fontAlgn="auto">
              <a:spcBef>
                <a:spcPts val="0"/>
              </a:spcBef>
              <a:spcAft>
                <a:spcPts val="0"/>
              </a:spcAft>
              <a:defRPr/>
            </a:pPr>
            <a:r>
              <a:rPr lang="ru-RU" dirty="0">
                <a:solidFill>
                  <a:schemeClr val="accent1">
                    <a:lumMod val="75000"/>
                  </a:schemeClr>
                </a:solidFill>
                <a:latin typeface="Times New Roman" pitchFamily="18" charset="0"/>
                <a:cs typeface="Times New Roman" pitchFamily="18" charset="0"/>
              </a:rPr>
              <a:t>Самый старый вид спорта, в котором победителем становится тот, кто первым пересечет финишную черту. </a:t>
            </a:r>
            <a:endParaRPr lang="ru-RU" dirty="0">
              <a:latin typeface="+mn-lt"/>
              <a:cs typeface="+mn-cs"/>
            </a:endParaRPr>
          </a:p>
        </p:txBody>
      </p:sp>
      <p:pic>
        <p:nvPicPr>
          <p:cNvPr id="20487" name="Picture 1" descr="D:\света\света 1\картинки\картинки\67811539_02.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987675" y="2349500"/>
            <a:ext cx="2306638" cy="34686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Прямоугольник 15"/>
          <p:cNvSpPr/>
          <p:nvPr/>
        </p:nvSpPr>
        <p:spPr>
          <a:xfrm flipH="1">
            <a:off x="5508625" y="3244850"/>
            <a:ext cx="1511300" cy="1200150"/>
          </a:xfrm>
          <a:prstGeom prst="rect">
            <a:avLst/>
          </a:prstGeom>
        </p:spPr>
        <p:txBody>
          <a:bodyPr>
            <a:spAutoFit/>
          </a:bodyPr>
          <a:lstStyle/>
          <a:p>
            <a:pPr fontAlgn="auto">
              <a:spcBef>
                <a:spcPts val="0"/>
              </a:spcBef>
              <a:spcAft>
                <a:spcPts val="0"/>
              </a:spcAft>
              <a:defRPr/>
            </a:pPr>
            <a:r>
              <a:rPr lang="ru-RU" sz="7200" dirty="0">
                <a:solidFill>
                  <a:schemeClr val="tx2">
                    <a:lumMod val="60000"/>
                    <a:lumOff val="40000"/>
                  </a:schemeClr>
                </a:solidFill>
                <a:latin typeface="Times New Roman" pitchFamily="18" charset="0"/>
                <a:cs typeface="Times New Roman" pitchFamily="18" charset="0"/>
              </a:rPr>
              <a:t>,,,,</a:t>
            </a:r>
          </a:p>
        </p:txBody>
      </p:sp>
      <p:sp>
        <p:nvSpPr>
          <p:cNvPr id="19" name="Прямоугольник 18"/>
          <p:cNvSpPr/>
          <p:nvPr/>
        </p:nvSpPr>
        <p:spPr>
          <a:xfrm>
            <a:off x="4237038" y="3983038"/>
            <a:ext cx="2711450" cy="2032000"/>
          </a:xfrm>
          <a:prstGeom prst="rect">
            <a:avLst/>
          </a:prstGeom>
        </p:spPr>
        <p:txBody>
          <a:bodyPr>
            <a:spAutoFit/>
          </a:bodyPr>
          <a:lstStyle/>
          <a:p>
            <a:pPr algn="ctr" fontAlgn="auto">
              <a:spcBef>
                <a:spcPts val="0"/>
              </a:spcBef>
              <a:spcAft>
                <a:spcPts val="0"/>
              </a:spcAft>
              <a:defRPr/>
            </a:pPr>
            <a:endParaRPr lang="ru-RU" dirty="0">
              <a:solidFill>
                <a:schemeClr val="accent1">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dirty="0">
              <a:solidFill>
                <a:schemeClr val="accent1">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dirty="0">
              <a:solidFill>
                <a:schemeClr val="accent1">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dirty="0">
              <a:solidFill>
                <a:schemeClr val="accent1">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dirty="0">
              <a:solidFill>
                <a:schemeClr val="accent1">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dirty="0">
              <a:solidFill>
                <a:schemeClr val="accent1">
                  <a:lumMod val="75000"/>
                </a:schemeClr>
              </a:solidFill>
              <a:latin typeface="Times New Roman" pitchFamily="18" charset="0"/>
              <a:cs typeface="Times New Roman" pitchFamily="18" charset="0"/>
            </a:endParaRPr>
          </a:p>
          <a:p>
            <a:pPr algn="ctr" fontAlgn="auto">
              <a:spcBef>
                <a:spcPts val="0"/>
              </a:spcBef>
              <a:spcAft>
                <a:spcPts val="0"/>
              </a:spcAft>
              <a:defRPr/>
            </a:pPr>
            <a:r>
              <a:rPr lang="ru-RU" dirty="0">
                <a:solidFill>
                  <a:schemeClr val="accent1">
                    <a:lumMod val="75000"/>
                  </a:schemeClr>
                </a:solidFill>
                <a:latin typeface="Times New Roman" pitchFamily="18" charset="0"/>
                <a:cs typeface="Times New Roman" pitchFamily="18" charset="0"/>
              </a:rPr>
              <a:t>(Бег)</a:t>
            </a:r>
          </a:p>
        </p:txBody>
      </p:sp>
      <p:pic>
        <p:nvPicPr>
          <p:cNvPr id="20490"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96875" y="6165850"/>
            <a:ext cx="972185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endParaRPr lang="ru-RU" altLang="ru-RU" smtClean="0"/>
          </a:p>
        </p:txBody>
      </p:sp>
      <p:sp>
        <p:nvSpPr>
          <p:cNvPr id="3075" name="Содержимое 2"/>
          <p:cNvSpPr>
            <a:spLocks noGrp="1"/>
          </p:cNvSpPr>
          <p:nvPr>
            <p:ph idx="1"/>
          </p:nvPr>
        </p:nvSpPr>
        <p:spPr/>
        <p:txBody>
          <a:bodyPr/>
          <a:lstStyle/>
          <a:p>
            <a:pPr eaLnBrk="1" hangingPunct="1"/>
            <a:endParaRPr lang="ru-RU" altLang="ru-RU" smtClean="0"/>
          </a:p>
        </p:txBody>
      </p:sp>
      <p:pic>
        <p:nvPicPr>
          <p:cNvPr id="3076"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3"/>
          <p:cNvSpPr>
            <a:spLocks noChangeArrowheads="1"/>
          </p:cNvSpPr>
          <p:nvPr/>
        </p:nvSpPr>
        <p:spPr bwMode="auto">
          <a:xfrm>
            <a:off x="1116013" y="212725"/>
            <a:ext cx="55435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i="1">
              <a:latin typeface="Arial" panose="020B0604020202020204" pitchFamily="34" charset="0"/>
            </a:endParaRPr>
          </a:p>
        </p:txBody>
      </p:sp>
      <p:sp>
        <p:nvSpPr>
          <p:cNvPr id="3078"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79"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3080"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81"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3082"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3083" name="Прямоугольник 19"/>
          <p:cNvSpPr>
            <a:spLocks noChangeArrowheads="1"/>
          </p:cNvSpPr>
          <p:nvPr/>
        </p:nvSpPr>
        <p:spPr bwMode="auto">
          <a:xfrm>
            <a:off x="2987675" y="4652963"/>
            <a:ext cx="2376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cs typeface="Times New Roman" panose="02020603050405020304" pitchFamily="18" charset="0"/>
            </a:endParaRPr>
          </a:p>
        </p:txBody>
      </p:sp>
      <p:pic>
        <p:nvPicPr>
          <p:cNvPr id="3084"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79388" y="6165850"/>
            <a:ext cx="91440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6" name="Прямоугольник 22"/>
          <p:cNvSpPr>
            <a:spLocks noChangeArrowheads="1"/>
          </p:cNvSpPr>
          <p:nvPr/>
        </p:nvSpPr>
        <p:spPr bwMode="auto">
          <a:xfrm>
            <a:off x="1547813" y="1444625"/>
            <a:ext cx="5761037"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Даже взрослому порой непросто разобраться во всем разнообразии  видов спорта. Необходимо, чтобы дети понимали, что представляет собой тот или иной вид летнего спорта, какой спортивный инвентарь нужен для того, чтобы им заниматься, где можно ему обучиться и т.д.</a:t>
            </a:r>
          </a:p>
          <a:p>
            <a:pP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А самое главное – усвоили, что любой вид спорта начинается с физической культуры, которой нужно приучать себя заниматься с раннего возраста, что физическая культура – это не только залог возможных спортивных достижений в будущем, но прежде всего залог и гарантия здоровья человека.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endParaRPr lang="ru-RU" altLang="ru-RU" smtClean="0"/>
          </a:p>
        </p:txBody>
      </p:sp>
      <p:sp>
        <p:nvSpPr>
          <p:cNvPr id="21507" name="Содержимое 2"/>
          <p:cNvSpPr>
            <a:spLocks noGrp="1"/>
          </p:cNvSpPr>
          <p:nvPr>
            <p:ph idx="1"/>
          </p:nvPr>
        </p:nvSpPr>
        <p:spPr/>
        <p:txBody>
          <a:bodyPr/>
          <a:lstStyle/>
          <a:p>
            <a:pPr eaLnBrk="1" hangingPunct="1"/>
            <a:endParaRPr lang="ru-RU" altLang="ru-RU" smtClean="0"/>
          </a:p>
        </p:txBody>
      </p:sp>
      <p:pic>
        <p:nvPicPr>
          <p:cNvPr id="2" name="Picture 2" descr="http://mirpps.ru/fon-dlja-prezentacii/51.jpg"/>
          <p:cNvPicPr>
            <a:picLocks noChangeAspect="1" noChangeArrowheads="1"/>
          </p:cNvPicPr>
          <p:nvPr/>
        </p:nvPicPr>
        <p:blipFill>
          <a:blip r:embed="rId2" cstate="print"/>
          <a:srcRect/>
          <a:stretch>
            <a:fillRect/>
          </a:stretch>
        </p:blipFill>
        <p:spPr bwMode="auto">
          <a:xfrm>
            <a:off x="-756592" y="0"/>
            <a:ext cx="990059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9" name="Rectangle 13"/>
          <p:cNvSpPr>
            <a:spLocks noChangeArrowheads="1"/>
          </p:cNvSpPr>
          <p:nvPr/>
        </p:nvSpPr>
        <p:spPr bwMode="auto">
          <a:xfrm>
            <a:off x="0" y="136525"/>
            <a:ext cx="1841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600">
              <a:latin typeface="Arial" panose="020B0604020202020204" pitchFamily="34" charset="0"/>
            </a:endParaRPr>
          </a:p>
        </p:txBody>
      </p:sp>
      <p:pic>
        <p:nvPicPr>
          <p:cNvPr id="7" name="Picture 3" descr="http://im1-tub-ru.yandex.net/i?id=795b2f45e0161d66697f4d5bd545cc13-121-144&amp;n=21"/>
          <p:cNvPicPr>
            <a:picLocks noChangeAspect="1" noChangeArrowheads="1"/>
          </p:cNvPicPr>
          <p:nvPr/>
        </p:nvPicPr>
        <p:blipFill>
          <a:blip r:embed="rId3" cstate="print"/>
          <a:srcRect/>
          <a:stretch>
            <a:fillRect/>
          </a:stretch>
        </p:blipFill>
        <p:spPr bwMode="auto">
          <a:xfrm>
            <a:off x="684213" y="2133600"/>
            <a:ext cx="2579687" cy="29511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1511" name="Прямоугольник 8"/>
          <p:cNvSpPr>
            <a:spLocks noChangeArrowheads="1"/>
          </p:cNvSpPr>
          <p:nvPr/>
        </p:nvSpPr>
        <p:spPr bwMode="auto">
          <a:xfrm>
            <a:off x="1619250" y="1052513"/>
            <a:ext cx="4273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127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i="1">
                <a:solidFill>
                  <a:srgbClr val="365F91"/>
                </a:solidFill>
                <a:latin typeface="Times New Roman" panose="02020603050405020304" pitchFamily="18" charset="0"/>
                <a:cs typeface="Times New Roman" panose="02020603050405020304" pitchFamily="18" charset="0"/>
              </a:rPr>
              <a:t>Их защищает вратарь. </a:t>
            </a:r>
            <a:endParaRPr lang="ru-RU" altLang="ru-RU" sz="2000" b="1" i="1">
              <a:latin typeface="Times New Roman" panose="02020603050405020304" pitchFamily="18" charset="0"/>
              <a:cs typeface="Times New Roman" panose="02020603050405020304" pitchFamily="18" charset="0"/>
            </a:endParaRPr>
          </a:p>
        </p:txBody>
      </p:sp>
      <p:pic>
        <p:nvPicPr>
          <p:cNvPr id="21512" name="Picture 4" descr="D:\света\света 1\картинки\алфавит\77769775_N.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563938" y="2565400"/>
            <a:ext cx="2055812" cy="273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3" name="Прямоугольник 10"/>
          <p:cNvSpPr>
            <a:spLocks noChangeArrowheads="1"/>
          </p:cNvSpPr>
          <p:nvPr/>
        </p:nvSpPr>
        <p:spPr bwMode="auto">
          <a:xfrm>
            <a:off x="5435600" y="2781300"/>
            <a:ext cx="8651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7200">
                <a:solidFill>
                  <a:srgbClr val="365F91"/>
                </a:solidFill>
                <a:latin typeface="Times New Roman" panose="02020603050405020304" pitchFamily="18" charset="0"/>
                <a:cs typeface="Times New Roman" panose="02020603050405020304" pitchFamily="18" charset="0"/>
              </a:rPr>
              <a:t>=</a:t>
            </a:r>
            <a:endParaRPr lang="ru-RU" altLang="ru-RU" sz="7200"/>
          </a:p>
        </p:txBody>
      </p:sp>
      <p:pic>
        <p:nvPicPr>
          <p:cNvPr id="21514" name="Picture 1" descr="D:\света\света 1\картинки\алфавит\77769780_T.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011863" y="2636838"/>
            <a:ext cx="257175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5" name="Прямоугольник 12"/>
          <p:cNvSpPr>
            <a:spLocks noChangeArrowheads="1"/>
          </p:cNvSpPr>
          <p:nvPr/>
        </p:nvSpPr>
        <p:spPr bwMode="auto">
          <a:xfrm>
            <a:off x="4089400" y="3983038"/>
            <a:ext cx="300355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8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8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8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8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800">
              <a:solidFill>
                <a:srgbClr val="365F9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800">
                <a:solidFill>
                  <a:srgbClr val="365F91"/>
                </a:solidFill>
                <a:latin typeface="Times New Roman" panose="02020603050405020304" pitchFamily="18" charset="0"/>
                <a:cs typeface="Times New Roman" panose="02020603050405020304" pitchFamily="18" charset="0"/>
              </a:rPr>
              <a:t>                             (Ворота)</a:t>
            </a:r>
            <a:endParaRPr lang="ru-RU" altLang="ru-RU" sz="1800"/>
          </a:p>
        </p:txBody>
      </p:sp>
      <p:pic>
        <p:nvPicPr>
          <p:cNvPr id="21516" name="Picture 3"/>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828675" y="6092825"/>
            <a:ext cx="9972675"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endParaRPr lang="ru-RU" altLang="ru-RU" smtClean="0"/>
          </a:p>
        </p:txBody>
      </p:sp>
      <p:sp>
        <p:nvSpPr>
          <p:cNvPr id="22531" name="Содержимое 2"/>
          <p:cNvSpPr>
            <a:spLocks noGrp="1"/>
          </p:cNvSpPr>
          <p:nvPr>
            <p:ph idx="1"/>
          </p:nvPr>
        </p:nvSpPr>
        <p:spPr/>
        <p:txBody>
          <a:bodyPr/>
          <a:lstStyle/>
          <a:p>
            <a:pPr eaLnBrk="1" hangingPunct="1"/>
            <a:endParaRPr lang="ru-RU" altLang="ru-RU" smtClean="0"/>
          </a:p>
        </p:txBody>
      </p:sp>
      <p:pic>
        <p:nvPicPr>
          <p:cNvPr id="20482" name="Picture 2" descr="http://mirpps.ru/fon-dlja-prezentacii/51.jpg"/>
          <p:cNvPicPr>
            <a:picLocks noChangeAspect="1" noChangeArrowheads="1"/>
          </p:cNvPicPr>
          <p:nvPr/>
        </p:nvPicPr>
        <p:blipFill>
          <a:blip r:embed="rId2" cstate="print"/>
          <a:srcRect/>
          <a:stretch>
            <a:fillRect/>
          </a:stretch>
        </p:blipFill>
        <p:spPr bwMode="auto">
          <a:xfrm>
            <a:off x="-612576" y="0"/>
            <a:ext cx="990059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3" name="Rectangle 13"/>
          <p:cNvSpPr>
            <a:spLocks noChangeArrowheads="1"/>
          </p:cNvSpPr>
          <p:nvPr/>
        </p:nvSpPr>
        <p:spPr bwMode="auto">
          <a:xfrm>
            <a:off x="0" y="136525"/>
            <a:ext cx="1841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600">
              <a:latin typeface="Arial" panose="020B0604020202020204" pitchFamily="34" charset="0"/>
            </a:endParaRPr>
          </a:p>
        </p:txBody>
      </p:sp>
      <p:sp>
        <p:nvSpPr>
          <p:cNvPr id="22534" name="Прямоугольник 7"/>
          <p:cNvSpPr>
            <a:spLocks noChangeArrowheads="1"/>
          </p:cNvSpPr>
          <p:nvPr/>
        </p:nvSpPr>
        <p:spPr bwMode="auto">
          <a:xfrm>
            <a:off x="468313" y="620713"/>
            <a:ext cx="6407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3600" b="1" i="1">
                <a:solidFill>
                  <a:srgbClr val="FF0000"/>
                </a:solidFill>
                <a:latin typeface="Times New Roman" panose="02020603050405020304" pitchFamily="18" charset="0"/>
                <a:cs typeface="Times New Roman" panose="02020603050405020304" pitchFamily="18" charset="0"/>
              </a:rPr>
              <a:t>Дополни пословицу</a:t>
            </a:r>
          </a:p>
        </p:txBody>
      </p:sp>
      <p:sp>
        <p:nvSpPr>
          <p:cNvPr id="22535" name="Прямоугольник 8"/>
          <p:cNvSpPr>
            <a:spLocks noChangeArrowheads="1"/>
          </p:cNvSpPr>
          <p:nvPr/>
        </p:nvSpPr>
        <p:spPr bwMode="auto">
          <a:xfrm>
            <a:off x="323850" y="1773238"/>
            <a:ext cx="799306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i="1">
                <a:solidFill>
                  <a:srgbClr val="FF0000"/>
                </a:solidFill>
                <a:latin typeface="Times New Roman" panose="02020603050405020304" pitchFamily="18" charset="0"/>
                <a:cs typeface="Times New Roman" panose="02020603050405020304" pitchFamily="18" charset="0"/>
              </a:rPr>
              <a:t>- Кто день начинает с зарядки, у  того…(организм в порядке). </a:t>
            </a:r>
          </a:p>
          <a:p>
            <a:pPr eaLnBrk="1" hangingPunct="1">
              <a:spcBef>
                <a:spcPct val="0"/>
              </a:spcBef>
              <a:buFontTx/>
              <a:buChar char="-"/>
            </a:pPr>
            <a:r>
              <a:rPr lang="ru-RU" altLang="ru-RU" i="1">
                <a:solidFill>
                  <a:srgbClr val="FF0000"/>
                </a:solidFill>
                <a:latin typeface="Times New Roman" panose="02020603050405020304" pitchFamily="18" charset="0"/>
                <a:cs typeface="Times New Roman" panose="02020603050405020304" pitchFamily="18" charset="0"/>
              </a:rPr>
              <a:t>Закалишься – от болезни …(отстранишься). </a:t>
            </a:r>
          </a:p>
          <a:p>
            <a:pPr eaLnBrk="1" hangingPunct="1">
              <a:spcBef>
                <a:spcPct val="0"/>
              </a:spcBef>
              <a:buFontTx/>
              <a:buChar char="-"/>
            </a:pPr>
            <a:r>
              <a:rPr lang="ru-RU" altLang="ru-RU" i="1">
                <a:solidFill>
                  <a:srgbClr val="FF0000"/>
                </a:solidFill>
                <a:latin typeface="Times New Roman" panose="02020603050405020304" pitchFamily="18" charset="0"/>
                <a:cs typeface="Times New Roman" panose="02020603050405020304" pitchFamily="18" charset="0"/>
              </a:rPr>
              <a:t> Быстрого и ловкого болезнь …(не догонит). </a:t>
            </a:r>
          </a:p>
          <a:p>
            <a:pPr eaLnBrk="1" hangingPunct="1">
              <a:spcBef>
                <a:spcPct val="0"/>
              </a:spcBef>
              <a:buFontTx/>
              <a:buNone/>
            </a:pPr>
            <a:r>
              <a:rPr lang="ru-RU" altLang="ru-RU" i="1">
                <a:solidFill>
                  <a:srgbClr val="FF0000"/>
                </a:solidFill>
                <a:latin typeface="Times New Roman" panose="02020603050405020304" pitchFamily="18" charset="0"/>
                <a:cs typeface="Times New Roman" panose="02020603050405020304" pitchFamily="18" charset="0"/>
              </a:rPr>
              <a:t> - Чище мойся, воды …( не бойся). </a:t>
            </a:r>
          </a:p>
          <a:p>
            <a:pPr eaLnBrk="1" hangingPunct="1">
              <a:spcBef>
                <a:spcPct val="0"/>
              </a:spcBef>
              <a:buFontTx/>
              <a:buNone/>
            </a:pPr>
            <a:r>
              <a:rPr lang="ru-RU" altLang="ru-RU" i="1">
                <a:solidFill>
                  <a:srgbClr val="FF0000"/>
                </a:solidFill>
                <a:latin typeface="Times New Roman" panose="02020603050405020304" pitchFamily="18" charset="0"/>
                <a:cs typeface="Times New Roman" panose="02020603050405020304" pitchFamily="18" charset="0"/>
              </a:rPr>
              <a:t> - Крепок телом - богатый …(делом). </a:t>
            </a:r>
          </a:p>
          <a:p>
            <a:pPr eaLnBrk="1" hangingPunct="1">
              <a:spcBef>
                <a:spcPct val="0"/>
              </a:spcBef>
              <a:buFontTx/>
              <a:buNone/>
            </a:pPr>
            <a:r>
              <a:rPr lang="ru-RU" altLang="ru-RU" i="1">
                <a:solidFill>
                  <a:srgbClr val="FF0000"/>
                </a:solidFill>
                <a:latin typeface="Times New Roman" panose="02020603050405020304" pitchFamily="18" charset="0"/>
                <a:cs typeface="Times New Roman" panose="02020603050405020304" pitchFamily="18" charset="0"/>
              </a:rPr>
              <a:t> - Кто много лежит, у того …(бок болит). </a:t>
            </a:r>
          </a:p>
        </p:txBody>
      </p:sp>
      <p:pic>
        <p:nvPicPr>
          <p:cNvPr id="41990" name="Picture 6" descr="Здоровый образ жизни. . Здоровый образ жизни зож живи в стиле hnb - Soft portal"/>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638338" y="548681"/>
            <a:ext cx="1941007"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endParaRPr lang="ru-RU" altLang="ru-RU" smtClean="0"/>
          </a:p>
        </p:txBody>
      </p:sp>
      <p:sp>
        <p:nvSpPr>
          <p:cNvPr id="23555" name="Содержимое 2"/>
          <p:cNvSpPr>
            <a:spLocks noGrp="1"/>
          </p:cNvSpPr>
          <p:nvPr>
            <p:ph idx="1"/>
          </p:nvPr>
        </p:nvSpPr>
        <p:spPr/>
        <p:txBody>
          <a:bodyPr/>
          <a:lstStyle/>
          <a:p>
            <a:pPr eaLnBrk="1" hangingPunct="1"/>
            <a:endParaRPr lang="ru-RU" altLang="ru-RU" smtClean="0"/>
          </a:p>
        </p:txBody>
      </p:sp>
      <p:pic>
        <p:nvPicPr>
          <p:cNvPr id="23556"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Прямоугольник 14"/>
          <p:cNvSpPr>
            <a:spLocks noChangeArrowheads="1"/>
          </p:cNvSpPr>
          <p:nvPr/>
        </p:nvSpPr>
        <p:spPr bwMode="auto">
          <a:xfrm>
            <a:off x="1403350" y="2205038"/>
            <a:ext cx="6553200" cy="22463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2800" i="1" dirty="0">
                <a:solidFill>
                  <a:srgbClr val="FF0000"/>
                </a:solidFill>
                <a:latin typeface="Times New Roman" pitchFamily="18" charset="0"/>
                <a:cs typeface="Times New Roman" pitchFamily="18" charset="0"/>
              </a:rPr>
              <a:t>Вы дружно справились с задачей ,</a:t>
            </a:r>
          </a:p>
          <a:p>
            <a:pPr algn="ctr">
              <a:defRPr/>
            </a:pPr>
            <a:r>
              <a:rPr lang="ru-RU" sz="2800" i="1" dirty="0">
                <a:solidFill>
                  <a:srgbClr val="FF0000"/>
                </a:solidFill>
                <a:latin typeface="Times New Roman" pitchFamily="18" charset="0"/>
                <a:cs typeface="Times New Roman" pitchFamily="18" charset="0"/>
              </a:rPr>
              <a:t>Вам физкультура по плечу.</a:t>
            </a:r>
          </a:p>
          <a:p>
            <a:pPr algn="ctr">
              <a:defRPr/>
            </a:pPr>
            <a:r>
              <a:rPr lang="ru-RU" sz="2800" i="1" dirty="0">
                <a:solidFill>
                  <a:srgbClr val="FF0000"/>
                </a:solidFill>
                <a:latin typeface="Times New Roman" pitchFamily="18" charset="0"/>
                <a:cs typeface="Times New Roman" pitchFamily="18" charset="0"/>
              </a:rPr>
              <a:t>Так будем спортом заниматься,</a:t>
            </a:r>
          </a:p>
          <a:p>
            <a:pPr algn="ctr">
              <a:defRPr/>
            </a:pPr>
            <a:r>
              <a:rPr lang="ru-RU" sz="2800" i="1" dirty="0">
                <a:solidFill>
                  <a:srgbClr val="FF0000"/>
                </a:solidFill>
                <a:latin typeface="Times New Roman" pitchFamily="18" charset="0"/>
                <a:cs typeface="Times New Roman" pitchFamily="18" charset="0"/>
              </a:rPr>
              <a:t>И результатов добиваться!</a:t>
            </a:r>
          </a:p>
          <a:p>
            <a:pPr algn="ctr">
              <a:defRPr/>
            </a:pPr>
            <a:r>
              <a:rPr lang="ru-RU" sz="2800" i="1" dirty="0">
                <a:solidFill>
                  <a:srgbClr val="FF0000"/>
                </a:solidFill>
                <a:latin typeface="Times New Roman" pitchFamily="18" charset="0"/>
                <a:cs typeface="Times New Roman" pitchFamily="18" charset="0"/>
              </a:rPr>
              <a:t>Медали в будущем вас ждут.</a:t>
            </a:r>
          </a:p>
        </p:txBody>
      </p:sp>
      <p:pic>
        <p:nvPicPr>
          <p:cNvPr id="23558"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6742113"/>
            <a:ext cx="91440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endParaRPr lang="ru-RU" altLang="ru-RU" smtClean="0"/>
          </a:p>
        </p:txBody>
      </p:sp>
      <p:sp>
        <p:nvSpPr>
          <p:cNvPr id="24579" name="Содержимое 2"/>
          <p:cNvSpPr>
            <a:spLocks noGrp="1"/>
          </p:cNvSpPr>
          <p:nvPr>
            <p:ph idx="1"/>
          </p:nvPr>
        </p:nvSpPr>
        <p:spPr/>
        <p:txBody>
          <a:bodyPr/>
          <a:lstStyle/>
          <a:p>
            <a:pPr eaLnBrk="1" hangingPunct="1"/>
            <a:endParaRPr lang="ru-RU" altLang="ru-RU" smtClean="0"/>
          </a:p>
        </p:txBody>
      </p:sp>
      <p:pic>
        <p:nvPicPr>
          <p:cNvPr id="24580" name="Picture 2" descr="http://s02.yapfiles.ru/files/780190/yellow.png">
            <a:hlinkClick r:id="rId2"/>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0"/>
            <a:ext cx="9144000" cy="704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6669088"/>
            <a:ext cx="91440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Прямоугольник 7">
            <a:hlinkClick r:id="rId5"/>
          </p:cNvPr>
          <p:cNvSpPr>
            <a:spLocks noChangeArrowheads="1"/>
          </p:cNvSpPr>
          <p:nvPr/>
        </p:nvSpPr>
        <p:spPr bwMode="auto">
          <a:xfrm>
            <a:off x="611188" y="908050"/>
            <a:ext cx="76327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400">
              <a:latin typeface="Arial" panose="020B0604020202020204" pitchFamily="34" charset="0"/>
              <a:hlinkClick r:id="rId6"/>
            </a:endParaRPr>
          </a:p>
          <a:p>
            <a:pPr eaLnBrk="1" hangingPunct="1">
              <a:spcBef>
                <a:spcPct val="0"/>
              </a:spcBef>
            </a:pPr>
            <a:r>
              <a:rPr lang="ru-RU" altLang="ru-RU" sz="1400">
                <a:latin typeface="Arial" panose="020B0604020202020204" pitchFamily="34" charset="0"/>
                <a:hlinkClick r:id="rId6"/>
              </a:rPr>
              <a:t> </a:t>
            </a:r>
            <a:r>
              <a:rPr lang="en-US" altLang="ru-RU" sz="1200">
                <a:latin typeface="Arial" panose="020B0604020202020204" pitchFamily="34" charset="0"/>
                <a:hlinkClick r:id="rId6"/>
              </a:rPr>
              <a:t>http://nsportal.ru/shkola/fizkultura-i-sport/library/2013/09/08/poslovitsy-</a:t>
            </a:r>
            <a:r>
              <a:rPr lang="ru-RU" altLang="ru-RU" sz="1200">
                <a:latin typeface="Arial" panose="020B0604020202020204" pitchFamily="34" charset="0"/>
                <a:hlinkClick r:id="rId6"/>
              </a:rPr>
              <a:t> </a:t>
            </a:r>
            <a:r>
              <a:rPr lang="en-US" altLang="ru-RU" sz="1200">
                <a:latin typeface="Arial" panose="020B0604020202020204" pitchFamily="34" charset="0"/>
                <a:hlinkClick r:id="rId6"/>
              </a:rPr>
              <a:t>I-pogovorki-pro-sport-fizicheskuyu-kulturu-i</a:t>
            </a:r>
            <a:r>
              <a:rPr lang="ru-RU" altLang="ru-RU" sz="1200">
                <a:latin typeface="Arial" panose="020B0604020202020204" pitchFamily="34" charset="0"/>
              </a:rPr>
              <a:t>  поговорки и пословицы о спорте</a:t>
            </a:r>
          </a:p>
          <a:p>
            <a:pPr eaLnBrk="1" hangingPunct="1">
              <a:spcBef>
                <a:spcPct val="0"/>
              </a:spcBef>
            </a:pPr>
            <a:endParaRPr lang="ru-RU" altLang="ru-RU" sz="1400">
              <a:latin typeface="Arial" panose="020B0604020202020204" pitchFamily="34" charset="0"/>
            </a:endParaRPr>
          </a:p>
          <a:p>
            <a:pPr eaLnBrk="1" hangingPunct="1">
              <a:spcBef>
                <a:spcPct val="0"/>
              </a:spcBef>
            </a:pPr>
            <a:endParaRPr lang="ru-RU" altLang="ru-RU" sz="1400">
              <a:latin typeface="Arial" panose="020B0604020202020204" pitchFamily="34" charset="0"/>
            </a:endParaRPr>
          </a:p>
          <a:p>
            <a:pPr eaLnBrk="1" hangingPunct="1">
              <a:spcBef>
                <a:spcPct val="0"/>
              </a:spcBef>
            </a:pPr>
            <a:endParaRPr lang="ru-RU" altLang="ru-RU" sz="1400">
              <a:latin typeface="Arial" panose="020B0604020202020204" pitchFamily="34" charset="0"/>
            </a:endParaRPr>
          </a:p>
        </p:txBody>
      </p:sp>
      <p:sp>
        <p:nvSpPr>
          <p:cNvPr id="24584" name="Прямоугольник 8"/>
          <p:cNvSpPr>
            <a:spLocks noChangeArrowheads="1"/>
          </p:cNvSpPr>
          <p:nvPr/>
        </p:nvSpPr>
        <p:spPr bwMode="auto">
          <a:xfrm>
            <a:off x="611188" y="1341438"/>
            <a:ext cx="6264275"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7"/>
            </a:endParaRPr>
          </a:p>
          <a:p>
            <a:pPr eaLnBrk="1" hangingPunct="1">
              <a:spcBef>
                <a:spcPct val="0"/>
              </a:spcBef>
            </a:pPr>
            <a:r>
              <a:rPr lang="en-US" altLang="ru-RU" sz="1200">
                <a:latin typeface="Arial" panose="020B0604020202020204" pitchFamily="34" charset="0"/>
                <a:hlinkClick r:id="rId7"/>
              </a:rPr>
              <a:t>http://deti-online.com/zagadki/zagadki-pro-sport/</a:t>
            </a:r>
            <a:r>
              <a:rPr lang="ru-RU" altLang="ru-RU" sz="1200">
                <a:latin typeface="Arial" panose="020B0604020202020204" pitchFamily="34" charset="0"/>
              </a:rPr>
              <a:t> загадки про спорт</a:t>
            </a:r>
          </a:p>
          <a:p>
            <a:pPr eaLnBrk="1" hangingPunct="1">
              <a:spcBef>
                <a:spcPct val="0"/>
              </a:spcBef>
              <a:buFontTx/>
              <a:buNone/>
            </a:pPr>
            <a:endParaRPr lang="ru-RU" altLang="ru-RU" sz="1400">
              <a:latin typeface="Arial" panose="020B0604020202020204" pitchFamily="34" charset="0"/>
            </a:endParaRPr>
          </a:p>
        </p:txBody>
      </p:sp>
      <p:sp>
        <p:nvSpPr>
          <p:cNvPr id="24585" name="Прямоугольник 9"/>
          <p:cNvSpPr>
            <a:spLocks noChangeArrowheads="1"/>
          </p:cNvSpPr>
          <p:nvPr/>
        </p:nvSpPr>
        <p:spPr bwMode="auto">
          <a:xfrm>
            <a:off x="611188" y="1557338"/>
            <a:ext cx="61563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400">
              <a:latin typeface="Arial" panose="020B0604020202020204" pitchFamily="34" charset="0"/>
              <a:hlinkClick r:id="rId2"/>
            </a:endParaRPr>
          </a:p>
          <a:p>
            <a:pPr eaLnBrk="1" hangingPunct="1">
              <a:spcBef>
                <a:spcPct val="0"/>
              </a:spcBef>
            </a:pPr>
            <a:endParaRPr lang="ru-RU" altLang="ru-RU" sz="1400">
              <a:latin typeface="Arial" panose="020B0604020202020204" pitchFamily="34" charset="0"/>
            </a:endParaRPr>
          </a:p>
        </p:txBody>
      </p:sp>
      <p:sp>
        <p:nvSpPr>
          <p:cNvPr id="24586" name="Прямоугольник 10"/>
          <p:cNvSpPr>
            <a:spLocks noChangeArrowheads="1"/>
          </p:cNvSpPr>
          <p:nvPr/>
        </p:nvSpPr>
        <p:spPr bwMode="auto">
          <a:xfrm>
            <a:off x="611188" y="1628775"/>
            <a:ext cx="7848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8"/>
            </a:endParaRPr>
          </a:p>
          <a:p>
            <a:pPr eaLnBrk="1" hangingPunct="1">
              <a:spcBef>
                <a:spcPct val="0"/>
              </a:spcBef>
            </a:pPr>
            <a:r>
              <a:rPr lang="en-US" altLang="ru-RU" sz="1200">
                <a:latin typeface="Arial" panose="020B0604020202020204" pitchFamily="34" charset="0"/>
                <a:hlinkClick r:id="rId8"/>
              </a:rPr>
              <a:t>http://www.irates.am/thumbs/335x/xFCxmRfQwyXLmufXtdfYRanhrO.jpg</a:t>
            </a:r>
            <a:r>
              <a:rPr lang="ru-RU" altLang="ru-RU" sz="1200">
                <a:latin typeface="Arial" panose="020B0604020202020204" pitchFamily="34" charset="0"/>
              </a:rPr>
              <a:t> картинка штангист</a:t>
            </a:r>
          </a:p>
        </p:txBody>
      </p:sp>
      <p:sp>
        <p:nvSpPr>
          <p:cNvPr id="24587" name="Прямоугольник 11"/>
          <p:cNvSpPr>
            <a:spLocks noChangeArrowheads="1"/>
          </p:cNvSpPr>
          <p:nvPr/>
        </p:nvSpPr>
        <p:spPr bwMode="auto">
          <a:xfrm>
            <a:off x="611188" y="1916113"/>
            <a:ext cx="7848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9"/>
            </a:endParaRPr>
          </a:p>
          <a:p>
            <a:pPr eaLnBrk="1" hangingPunct="1">
              <a:spcBef>
                <a:spcPct val="0"/>
              </a:spcBef>
            </a:pPr>
            <a:r>
              <a:rPr lang="en-US" altLang="ru-RU" sz="1200">
                <a:latin typeface="Arial" panose="020B0604020202020204" pitchFamily="34" charset="0"/>
                <a:hlinkClick r:id="rId9"/>
              </a:rPr>
              <a:t>http://www.salkasportagency.sk/en/images/tenmot2.png</a:t>
            </a:r>
            <a:r>
              <a:rPr lang="ru-RU" altLang="ru-RU" sz="1200">
                <a:latin typeface="Arial" panose="020B0604020202020204" pitchFamily="34" charset="0"/>
              </a:rPr>
              <a:t> картинка бадминтон</a:t>
            </a:r>
          </a:p>
        </p:txBody>
      </p:sp>
      <p:sp>
        <p:nvSpPr>
          <p:cNvPr id="24588" name="Прямоугольник 12"/>
          <p:cNvSpPr>
            <a:spLocks noChangeArrowheads="1"/>
          </p:cNvSpPr>
          <p:nvPr/>
        </p:nvSpPr>
        <p:spPr bwMode="auto">
          <a:xfrm>
            <a:off x="684213" y="4221163"/>
            <a:ext cx="7343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10"/>
              </a:rPr>
              <a:t> </a:t>
            </a:r>
            <a:r>
              <a:rPr lang="en-US" altLang="ru-RU" sz="1200">
                <a:latin typeface="Arial" panose="020B0604020202020204" pitchFamily="34" charset="0"/>
                <a:hlinkClick r:id="rId10"/>
              </a:rPr>
              <a:t>http://rissa.pnzreg.ru/files/issa_pnzreg_ru/soz/igry-deti.jpg</a:t>
            </a:r>
            <a:r>
              <a:rPr lang="ru-RU" altLang="ru-RU" sz="1200">
                <a:latin typeface="Arial" panose="020B0604020202020204" pitchFamily="34" charset="0"/>
              </a:rPr>
              <a:t> баскетбол</a:t>
            </a:r>
          </a:p>
        </p:txBody>
      </p:sp>
      <p:sp>
        <p:nvSpPr>
          <p:cNvPr id="24589" name="Прямоугольник 13"/>
          <p:cNvSpPr>
            <a:spLocks noChangeArrowheads="1"/>
          </p:cNvSpPr>
          <p:nvPr/>
        </p:nvSpPr>
        <p:spPr bwMode="auto">
          <a:xfrm>
            <a:off x="684213" y="2205038"/>
            <a:ext cx="8280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11"/>
            </a:endParaRPr>
          </a:p>
          <a:p>
            <a:pPr eaLnBrk="1" hangingPunct="1">
              <a:spcBef>
                <a:spcPct val="0"/>
              </a:spcBef>
            </a:pPr>
            <a:r>
              <a:rPr lang="en-US" altLang="ru-RU" sz="1200">
                <a:latin typeface="Arial" panose="020B0604020202020204" pitchFamily="34" charset="0"/>
                <a:hlinkClick r:id="rId11"/>
              </a:rPr>
              <a:t>http://intranet.sportingclublivigno.it/images/foto.php?id=550&amp;tav=eventi&amp;ai=500&amp;li=500&amp;qual=80</a:t>
            </a:r>
            <a:r>
              <a:rPr lang="ru-RU" altLang="ru-RU" sz="1200">
                <a:latin typeface="Arial" panose="020B0604020202020204" pitchFamily="34" charset="0"/>
              </a:rPr>
              <a:t> картинка спортивная гимнастика</a:t>
            </a:r>
          </a:p>
        </p:txBody>
      </p:sp>
      <p:sp>
        <p:nvSpPr>
          <p:cNvPr id="24590" name="Прямоугольник 14"/>
          <p:cNvSpPr>
            <a:spLocks noChangeArrowheads="1"/>
          </p:cNvSpPr>
          <p:nvPr/>
        </p:nvSpPr>
        <p:spPr bwMode="auto">
          <a:xfrm>
            <a:off x="684213" y="2565400"/>
            <a:ext cx="8280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12"/>
            </a:endParaRPr>
          </a:p>
          <a:p>
            <a:pPr eaLnBrk="1" hangingPunct="1">
              <a:spcBef>
                <a:spcPct val="0"/>
              </a:spcBef>
            </a:pPr>
            <a:r>
              <a:rPr lang="en-US" altLang="ru-RU" sz="1200">
                <a:latin typeface="Arial" panose="020B0604020202020204" pitchFamily="34" charset="0"/>
                <a:hlinkClick r:id="rId12"/>
              </a:rPr>
              <a:t>http://www.clipartguide.com/_named_clipart_images/0511-0809-2215-3742_Two_Teenaged_Boys_Playing_Table_Tennis_clipart_image.jpg</a:t>
            </a:r>
            <a:r>
              <a:rPr lang="ru-RU" altLang="ru-RU" sz="1200">
                <a:latin typeface="Arial" panose="020B0604020202020204" pitchFamily="34" charset="0"/>
              </a:rPr>
              <a:t> картинка настольный теннис</a:t>
            </a:r>
          </a:p>
        </p:txBody>
      </p:sp>
      <p:sp>
        <p:nvSpPr>
          <p:cNvPr id="24591" name="Прямоугольник 16"/>
          <p:cNvSpPr>
            <a:spLocks noChangeArrowheads="1"/>
          </p:cNvSpPr>
          <p:nvPr/>
        </p:nvSpPr>
        <p:spPr bwMode="auto">
          <a:xfrm>
            <a:off x="611188" y="3105150"/>
            <a:ext cx="62468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13"/>
            </a:endParaRPr>
          </a:p>
          <a:p>
            <a:pPr eaLnBrk="1" hangingPunct="1">
              <a:spcBef>
                <a:spcPct val="0"/>
              </a:spcBef>
            </a:pPr>
            <a:r>
              <a:rPr lang="en-US" altLang="ru-RU" sz="1200">
                <a:latin typeface="Arial" panose="020B0604020202020204" pitchFamily="34" charset="0"/>
                <a:hlinkClick r:id="rId13"/>
              </a:rPr>
              <a:t>http://userdocs.ru/pars_docs/refs/25/24170/24170_html_m33381a80.png</a:t>
            </a:r>
            <a:r>
              <a:rPr lang="ru-RU" altLang="ru-RU" sz="1200">
                <a:latin typeface="Arial" panose="020B0604020202020204" pitchFamily="34" charset="0"/>
                <a:hlinkClick r:id="rId13"/>
              </a:rPr>
              <a:t> </a:t>
            </a:r>
            <a:r>
              <a:rPr lang="ru-RU" altLang="ru-RU" sz="1200">
                <a:latin typeface="Arial" panose="020B0604020202020204" pitchFamily="34" charset="0"/>
              </a:rPr>
              <a:t>гребля</a:t>
            </a:r>
          </a:p>
        </p:txBody>
      </p:sp>
      <p:sp>
        <p:nvSpPr>
          <p:cNvPr id="24592" name="Прямоугольник 17"/>
          <p:cNvSpPr>
            <a:spLocks noChangeArrowheads="1"/>
          </p:cNvSpPr>
          <p:nvPr/>
        </p:nvSpPr>
        <p:spPr bwMode="auto">
          <a:xfrm>
            <a:off x="684213" y="3429000"/>
            <a:ext cx="61737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14"/>
            </a:endParaRPr>
          </a:p>
          <a:p>
            <a:pPr eaLnBrk="1" hangingPunct="1">
              <a:spcBef>
                <a:spcPct val="0"/>
              </a:spcBef>
            </a:pPr>
            <a:r>
              <a:rPr lang="en-US" altLang="ru-RU" sz="1200">
                <a:latin typeface="Arial" panose="020B0604020202020204" pitchFamily="34" charset="0"/>
                <a:hlinkClick r:id="rId14"/>
              </a:rPr>
              <a:t>http://life.ma/wp-content/uploads/2013/11/Swimming_1-700x450.jpg</a:t>
            </a:r>
            <a:r>
              <a:rPr lang="ru-RU" altLang="ru-RU" sz="1200">
                <a:latin typeface="Arial" panose="020B0604020202020204" pitchFamily="34" charset="0"/>
                <a:hlinkClick r:id="rId14"/>
              </a:rPr>
              <a:t> </a:t>
            </a:r>
            <a:r>
              <a:rPr lang="ru-RU" altLang="ru-RU" sz="1200">
                <a:latin typeface="Arial" panose="020B0604020202020204" pitchFamily="34" charset="0"/>
              </a:rPr>
              <a:t>плавание</a:t>
            </a:r>
          </a:p>
        </p:txBody>
      </p:sp>
      <p:sp>
        <p:nvSpPr>
          <p:cNvPr id="24593" name="Прямоугольник 18"/>
          <p:cNvSpPr>
            <a:spLocks noChangeArrowheads="1"/>
          </p:cNvSpPr>
          <p:nvPr/>
        </p:nvSpPr>
        <p:spPr bwMode="auto">
          <a:xfrm>
            <a:off x="684213" y="3789363"/>
            <a:ext cx="62277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hlinkClick r:id="rId15"/>
            </a:endParaRPr>
          </a:p>
          <a:p>
            <a:pPr eaLnBrk="1" hangingPunct="1">
              <a:spcBef>
                <a:spcPct val="0"/>
              </a:spcBef>
            </a:pPr>
            <a:r>
              <a:rPr lang="en-US" altLang="ru-RU" sz="1200">
                <a:latin typeface="Arial" panose="020B0604020202020204" pitchFamily="34" charset="0"/>
                <a:hlinkClick r:id="rId15"/>
              </a:rPr>
              <a:t>http://www.artans.ru/upload/iblock/602/1351-015_b.png</a:t>
            </a:r>
            <a:r>
              <a:rPr lang="ru-RU" altLang="ru-RU" sz="1200">
                <a:latin typeface="Arial" panose="020B0604020202020204" pitchFamily="34" charset="0"/>
                <a:hlinkClick r:id="rId15"/>
              </a:rPr>
              <a:t> </a:t>
            </a:r>
            <a:r>
              <a:rPr lang="ru-RU" altLang="ru-RU" sz="1200">
                <a:latin typeface="Arial" panose="020B0604020202020204" pitchFamily="34" charset="0"/>
              </a:rPr>
              <a:t>легкая атлетика</a:t>
            </a:r>
          </a:p>
        </p:txBody>
      </p:sp>
      <p:sp>
        <p:nvSpPr>
          <p:cNvPr id="24594" name="Прямоугольник 20"/>
          <p:cNvSpPr>
            <a:spLocks noChangeArrowheads="1"/>
          </p:cNvSpPr>
          <p:nvPr/>
        </p:nvSpPr>
        <p:spPr bwMode="auto">
          <a:xfrm>
            <a:off x="684213" y="4437063"/>
            <a:ext cx="72723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200">
              <a:latin typeface="Arial" panose="020B0604020202020204" pitchFamily="34" charset="0"/>
            </a:endParaRPr>
          </a:p>
          <a:p>
            <a:pPr eaLnBrk="1" hangingPunct="1">
              <a:spcBef>
                <a:spcPct val="0"/>
              </a:spcBef>
              <a:buFontTx/>
              <a:buNone/>
            </a:pPr>
            <a:endParaRPr lang="ru-RU" altLang="ru-RU" sz="1200">
              <a:latin typeface="Arial" panose="020B0604020202020204" pitchFamily="34" charset="0"/>
            </a:endParaRPr>
          </a:p>
        </p:txBody>
      </p:sp>
      <p:sp>
        <p:nvSpPr>
          <p:cNvPr id="24595" name="Прямоугольник 21"/>
          <p:cNvSpPr>
            <a:spLocks noChangeArrowheads="1"/>
          </p:cNvSpPr>
          <p:nvPr/>
        </p:nvSpPr>
        <p:spPr bwMode="auto">
          <a:xfrm>
            <a:off x="684213" y="5949950"/>
            <a:ext cx="61737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endParaRPr lang="ru-RU" altLang="ru-RU" sz="1200">
              <a:latin typeface="Arial" panose="020B0604020202020204" pitchFamily="34" charset="0"/>
            </a:endParaRPr>
          </a:p>
          <a:p>
            <a:pPr eaLnBrk="1" hangingPunct="1">
              <a:spcBef>
                <a:spcPct val="0"/>
              </a:spcBef>
              <a:buFontTx/>
              <a:buNone/>
            </a:pPr>
            <a:endParaRPr lang="ru-RU" altLang="ru-RU" sz="1200">
              <a:latin typeface="Arial" panose="020B0604020202020204" pitchFamily="34" charset="0"/>
            </a:endParaRPr>
          </a:p>
        </p:txBody>
      </p:sp>
      <p:sp>
        <p:nvSpPr>
          <p:cNvPr id="24596" name="Прямоугольник 23"/>
          <p:cNvSpPr>
            <a:spLocks noChangeArrowheads="1"/>
          </p:cNvSpPr>
          <p:nvPr/>
        </p:nvSpPr>
        <p:spPr bwMode="auto">
          <a:xfrm>
            <a:off x="2700338" y="620713"/>
            <a:ext cx="28003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FF0000"/>
                </a:solidFill>
                <a:latin typeface="Arial" panose="020B0604020202020204" pitchFamily="34" charset="0"/>
              </a:rPr>
              <a:t>Интернет ресурсы</a:t>
            </a:r>
          </a:p>
        </p:txBody>
      </p:sp>
      <p:sp>
        <p:nvSpPr>
          <p:cNvPr id="24597" name="Прямоугольник 24"/>
          <p:cNvSpPr>
            <a:spLocks noChangeArrowheads="1"/>
          </p:cNvSpPr>
          <p:nvPr/>
        </p:nvSpPr>
        <p:spPr bwMode="auto">
          <a:xfrm>
            <a:off x="684213" y="4508500"/>
            <a:ext cx="78486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16"/>
              </a:rPr>
              <a:t> </a:t>
            </a:r>
            <a:r>
              <a:rPr lang="en-US" altLang="ru-RU" sz="1200">
                <a:latin typeface="Arial" panose="020B0604020202020204" pitchFamily="34" charset="0"/>
                <a:hlinkClick r:id="rId16"/>
              </a:rPr>
              <a:t>https://im3-tub-ru.yandex.net/i?id=2a6fca0c18627e5b8f40d8993f2e79a9&amp;n=21</a:t>
            </a:r>
            <a:r>
              <a:rPr lang="ru-RU" altLang="ru-RU" sz="1200">
                <a:latin typeface="Arial" panose="020B0604020202020204" pitchFamily="34" charset="0"/>
                <a:hlinkClick r:id="rId16"/>
              </a:rPr>
              <a:t> </a:t>
            </a:r>
            <a:r>
              <a:rPr lang="ru-RU" altLang="ru-RU" sz="1200">
                <a:latin typeface="Arial" panose="020B0604020202020204" pitchFamily="34" charset="0"/>
              </a:rPr>
              <a:t>футбол</a:t>
            </a:r>
          </a:p>
        </p:txBody>
      </p:sp>
      <p:sp>
        <p:nvSpPr>
          <p:cNvPr id="24598" name="Прямоугольник 25"/>
          <p:cNvSpPr>
            <a:spLocks noChangeArrowheads="1"/>
          </p:cNvSpPr>
          <p:nvPr/>
        </p:nvSpPr>
        <p:spPr bwMode="auto">
          <a:xfrm>
            <a:off x="755650" y="4797425"/>
            <a:ext cx="78486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17"/>
              </a:rPr>
              <a:t> </a:t>
            </a:r>
            <a:r>
              <a:rPr lang="en-US" altLang="ru-RU" sz="1200">
                <a:latin typeface="Arial" panose="020B0604020202020204" pitchFamily="34" charset="0"/>
                <a:hlinkClick r:id="rId17"/>
              </a:rPr>
              <a:t>http://tennis-ufa.ru/images_site/img_news_b/phpfDWKW0.jpeg</a:t>
            </a:r>
            <a:r>
              <a:rPr lang="ru-RU" altLang="ru-RU" sz="1200">
                <a:latin typeface="Arial" panose="020B0604020202020204" pitchFamily="34" charset="0"/>
              </a:rPr>
              <a:t> большой теннис</a:t>
            </a:r>
          </a:p>
          <a:p>
            <a:pPr eaLnBrk="1" hangingPunct="1">
              <a:spcBef>
                <a:spcPct val="0"/>
              </a:spcBef>
              <a:buFontTx/>
              <a:buNone/>
            </a:pPr>
            <a:endParaRPr lang="ru-RU" altLang="ru-RU" sz="1800">
              <a:latin typeface="Arial" panose="020B0604020202020204" pitchFamily="34" charset="0"/>
            </a:endParaRPr>
          </a:p>
        </p:txBody>
      </p:sp>
      <p:sp>
        <p:nvSpPr>
          <p:cNvPr id="24599" name="Прямоугольник 26"/>
          <p:cNvSpPr>
            <a:spLocks noChangeArrowheads="1"/>
          </p:cNvSpPr>
          <p:nvPr/>
        </p:nvSpPr>
        <p:spPr bwMode="auto">
          <a:xfrm>
            <a:off x="755650" y="5084763"/>
            <a:ext cx="71294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18"/>
              </a:rPr>
              <a:t> </a:t>
            </a:r>
            <a:r>
              <a:rPr lang="en-US" altLang="ru-RU" sz="1200">
                <a:latin typeface="Arial" panose="020B0604020202020204" pitchFamily="34" charset="0"/>
                <a:hlinkClick r:id="rId18"/>
              </a:rPr>
              <a:t>http://svatovo.ws/pic/news/big_6_201158543133b0e1_best-38.jpg</a:t>
            </a:r>
            <a:r>
              <a:rPr lang="ru-RU" altLang="ru-RU" sz="1200">
                <a:latin typeface="Arial" panose="020B0604020202020204" pitchFamily="34" charset="0"/>
                <a:hlinkClick r:id="rId18"/>
              </a:rPr>
              <a:t> </a:t>
            </a:r>
            <a:r>
              <a:rPr lang="ru-RU" altLang="ru-RU" sz="1200">
                <a:latin typeface="Arial" panose="020B0604020202020204" pitchFamily="34" charset="0"/>
              </a:rPr>
              <a:t>карате</a:t>
            </a:r>
          </a:p>
          <a:p>
            <a:pPr eaLnBrk="1" hangingPunct="1">
              <a:spcBef>
                <a:spcPct val="0"/>
              </a:spcBef>
              <a:buFontTx/>
              <a:buNone/>
            </a:pPr>
            <a:endParaRPr lang="ru-RU" altLang="ru-RU" sz="1800">
              <a:latin typeface="Arial" panose="020B0604020202020204" pitchFamily="34" charset="0"/>
            </a:endParaRPr>
          </a:p>
        </p:txBody>
      </p:sp>
      <p:sp>
        <p:nvSpPr>
          <p:cNvPr id="24600" name="Прямоугольник 27"/>
          <p:cNvSpPr>
            <a:spLocks noChangeArrowheads="1"/>
          </p:cNvSpPr>
          <p:nvPr/>
        </p:nvSpPr>
        <p:spPr bwMode="auto">
          <a:xfrm>
            <a:off x="755650" y="5373688"/>
            <a:ext cx="5373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19"/>
              </a:rPr>
              <a:t> </a:t>
            </a:r>
            <a:r>
              <a:rPr lang="en-US" altLang="ru-RU" sz="1200">
                <a:latin typeface="Arial" panose="020B0604020202020204" pitchFamily="34" charset="0"/>
                <a:hlinkClick r:id="rId19"/>
              </a:rPr>
              <a:t>http://www.sarov.net/p/5eb.jpg</a:t>
            </a:r>
            <a:r>
              <a:rPr lang="ru-RU" altLang="ru-RU" sz="1200">
                <a:latin typeface="Arial" panose="020B0604020202020204" pitchFamily="34" charset="0"/>
                <a:hlinkClick r:id="rId19"/>
              </a:rPr>
              <a:t> </a:t>
            </a:r>
            <a:r>
              <a:rPr lang="ru-RU" altLang="ru-RU" sz="1200">
                <a:latin typeface="Arial" panose="020B0604020202020204" pitchFamily="34" charset="0"/>
              </a:rPr>
              <a:t>плавание</a:t>
            </a:r>
          </a:p>
        </p:txBody>
      </p:sp>
      <p:sp>
        <p:nvSpPr>
          <p:cNvPr id="24601" name="Прямоугольник 28"/>
          <p:cNvSpPr>
            <a:spLocks noChangeArrowheads="1"/>
          </p:cNvSpPr>
          <p:nvPr/>
        </p:nvSpPr>
        <p:spPr bwMode="auto">
          <a:xfrm>
            <a:off x="755650" y="5589588"/>
            <a:ext cx="7704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20"/>
              </a:rPr>
              <a:t> </a:t>
            </a:r>
            <a:r>
              <a:rPr lang="en-US" altLang="ru-RU" sz="1200">
                <a:latin typeface="Arial" panose="020B0604020202020204" pitchFamily="34" charset="0"/>
                <a:hlinkClick r:id="rId20"/>
              </a:rPr>
              <a:t>http://i.io.ua/img_su/large/0021/44/00214444_n1.png</a:t>
            </a:r>
            <a:r>
              <a:rPr lang="ru-RU" altLang="ru-RU" sz="1200">
                <a:latin typeface="Arial" panose="020B0604020202020204" pitchFamily="34" charset="0"/>
                <a:hlinkClick r:id="rId20"/>
              </a:rPr>
              <a:t> </a:t>
            </a:r>
            <a:r>
              <a:rPr lang="ru-RU" altLang="ru-RU" sz="1200">
                <a:latin typeface="Arial" panose="020B0604020202020204" pitchFamily="34" charset="0"/>
              </a:rPr>
              <a:t>художественная гимнастика</a:t>
            </a:r>
          </a:p>
        </p:txBody>
      </p:sp>
      <p:sp>
        <p:nvSpPr>
          <p:cNvPr id="24602" name="Прямоугольник 29"/>
          <p:cNvSpPr>
            <a:spLocks noChangeArrowheads="1"/>
          </p:cNvSpPr>
          <p:nvPr/>
        </p:nvSpPr>
        <p:spPr bwMode="auto">
          <a:xfrm>
            <a:off x="827088" y="5876925"/>
            <a:ext cx="76327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21"/>
              </a:rPr>
              <a:t> </a:t>
            </a:r>
            <a:r>
              <a:rPr lang="en-US" altLang="ru-RU" sz="1200">
                <a:latin typeface="Arial" panose="020B0604020202020204" pitchFamily="34" charset="0"/>
                <a:hlinkClick r:id="rId21"/>
              </a:rPr>
              <a:t>http://static.freepik.com/fotos-gratis/material-para-criancas-vetor-de-volei_15-5624.jpg</a:t>
            </a:r>
            <a:r>
              <a:rPr lang="ru-RU" altLang="ru-RU" sz="1200">
                <a:latin typeface="Arial" panose="020B0604020202020204" pitchFamily="34" charset="0"/>
                <a:hlinkClick r:id="rId21"/>
              </a:rPr>
              <a:t> </a:t>
            </a:r>
            <a:r>
              <a:rPr lang="ru-RU" altLang="ru-RU" sz="1200">
                <a:latin typeface="Arial" panose="020B0604020202020204" pitchFamily="34" charset="0"/>
              </a:rPr>
              <a:t>волейбол </a:t>
            </a:r>
          </a:p>
        </p:txBody>
      </p:sp>
      <p:sp>
        <p:nvSpPr>
          <p:cNvPr id="24603" name="Прямоугольник 30"/>
          <p:cNvSpPr>
            <a:spLocks noChangeArrowheads="1"/>
          </p:cNvSpPr>
          <p:nvPr/>
        </p:nvSpPr>
        <p:spPr bwMode="auto">
          <a:xfrm>
            <a:off x="827088" y="6165850"/>
            <a:ext cx="77771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22"/>
              </a:rPr>
              <a:t> </a:t>
            </a:r>
            <a:r>
              <a:rPr lang="en-US" altLang="ru-RU" sz="1200">
                <a:latin typeface="Arial" panose="020B0604020202020204" pitchFamily="34" charset="0"/>
                <a:hlinkClick r:id="rId22"/>
              </a:rPr>
              <a:t>http://pic.nipic.com/2007-12-20/200712209040945_2.jpg</a:t>
            </a:r>
            <a:r>
              <a:rPr lang="ru-RU" altLang="ru-RU" sz="1200">
                <a:latin typeface="Arial" panose="020B0604020202020204" pitchFamily="34" charset="0"/>
                <a:hlinkClick r:id="rId22"/>
              </a:rPr>
              <a:t> </a:t>
            </a:r>
            <a:r>
              <a:rPr lang="ru-RU" altLang="ru-RU" sz="1200">
                <a:latin typeface="Arial" panose="020B0604020202020204" pitchFamily="34" charset="0"/>
              </a:rPr>
              <a:t>бокс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endParaRPr lang="ru-RU" altLang="ru-RU" smtClean="0"/>
          </a:p>
        </p:txBody>
      </p:sp>
      <p:sp>
        <p:nvSpPr>
          <p:cNvPr id="25603" name="Содержимое 2"/>
          <p:cNvSpPr>
            <a:spLocks noGrp="1"/>
          </p:cNvSpPr>
          <p:nvPr>
            <p:ph idx="1"/>
          </p:nvPr>
        </p:nvSpPr>
        <p:spPr/>
        <p:txBody>
          <a:bodyPr/>
          <a:lstStyle/>
          <a:p>
            <a:pPr eaLnBrk="1" hangingPunct="1"/>
            <a:endParaRPr lang="ru-RU" altLang="ru-RU" smtClean="0"/>
          </a:p>
        </p:txBody>
      </p:sp>
      <p:pic>
        <p:nvPicPr>
          <p:cNvPr id="25604" name="Picture 2" descr="http://s02.yapfiles.ru/files/780190/yellow.png">
            <a:hlinkClick r:id="rId2"/>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260350"/>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07950" y="6308725"/>
            <a:ext cx="925195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Прямоугольник 7">
            <a:hlinkClick r:id="rId5"/>
          </p:cNvPr>
          <p:cNvSpPr>
            <a:spLocks noChangeArrowheads="1"/>
          </p:cNvSpPr>
          <p:nvPr/>
        </p:nvSpPr>
        <p:spPr bwMode="auto">
          <a:xfrm>
            <a:off x="611188" y="908050"/>
            <a:ext cx="76327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400">
              <a:latin typeface="Arial" panose="020B0604020202020204" pitchFamily="34" charset="0"/>
            </a:endParaRPr>
          </a:p>
          <a:p>
            <a:pPr eaLnBrk="1" hangingPunct="1">
              <a:spcBef>
                <a:spcPct val="0"/>
              </a:spcBef>
            </a:pPr>
            <a:endParaRPr lang="ru-RU" altLang="ru-RU" sz="1400">
              <a:latin typeface="Arial" panose="020B0604020202020204" pitchFamily="34" charset="0"/>
            </a:endParaRPr>
          </a:p>
          <a:p>
            <a:pPr eaLnBrk="1" hangingPunct="1">
              <a:spcBef>
                <a:spcPct val="0"/>
              </a:spcBef>
            </a:pPr>
            <a:endParaRPr lang="ru-RU" altLang="ru-RU" sz="1400">
              <a:latin typeface="Arial" panose="020B0604020202020204" pitchFamily="34" charset="0"/>
            </a:endParaRPr>
          </a:p>
        </p:txBody>
      </p:sp>
      <p:sp>
        <p:nvSpPr>
          <p:cNvPr id="25608" name="Прямоугольник 12"/>
          <p:cNvSpPr>
            <a:spLocks noChangeArrowheads="1"/>
          </p:cNvSpPr>
          <p:nvPr/>
        </p:nvSpPr>
        <p:spPr bwMode="auto">
          <a:xfrm>
            <a:off x="611188" y="4941888"/>
            <a:ext cx="7416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200">
              <a:latin typeface="Arial" panose="020B0604020202020204" pitchFamily="34" charset="0"/>
              <a:hlinkClick r:id="rId6"/>
            </a:endParaRPr>
          </a:p>
          <a:p>
            <a:pPr eaLnBrk="1" hangingPunct="1">
              <a:spcBef>
                <a:spcPct val="0"/>
              </a:spcBef>
            </a:pPr>
            <a:endParaRPr lang="ru-RU" altLang="ru-RU" sz="1400">
              <a:latin typeface="Arial" panose="020B0604020202020204" pitchFamily="34" charset="0"/>
              <a:hlinkClick r:id="rId6"/>
            </a:endParaRPr>
          </a:p>
        </p:txBody>
      </p:sp>
      <p:sp>
        <p:nvSpPr>
          <p:cNvPr id="25609" name="Прямоугольник 19"/>
          <p:cNvSpPr>
            <a:spLocks noChangeArrowheads="1"/>
          </p:cNvSpPr>
          <p:nvPr/>
        </p:nvSpPr>
        <p:spPr bwMode="auto">
          <a:xfrm>
            <a:off x="755650" y="4221163"/>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ru-RU" altLang="ru-RU" sz="1200">
              <a:latin typeface="Arial" panose="020B0604020202020204" pitchFamily="34" charset="0"/>
            </a:endParaRPr>
          </a:p>
        </p:txBody>
      </p:sp>
      <p:sp>
        <p:nvSpPr>
          <p:cNvPr id="25610" name="Прямоугольник 20"/>
          <p:cNvSpPr>
            <a:spLocks noChangeArrowheads="1"/>
          </p:cNvSpPr>
          <p:nvPr/>
        </p:nvSpPr>
        <p:spPr bwMode="auto">
          <a:xfrm>
            <a:off x="755650" y="4437063"/>
            <a:ext cx="72009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200">
              <a:latin typeface="Arial" panose="020B0604020202020204" pitchFamily="34" charset="0"/>
            </a:endParaRPr>
          </a:p>
        </p:txBody>
      </p:sp>
      <p:sp>
        <p:nvSpPr>
          <p:cNvPr id="25611" name="Прямоугольник 21"/>
          <p:cNvSpPr>
            <a:spLocks noChangeArrowheads="1"/>
          </p:cNvSpPr>
          <p:nvPr/>
        </p:nvSpPr>
        <p:spPr bwMode="auto">
          <a:xfrm>
            <a:off x="179388" y="5949950"/>
            <a:ext cx="79930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ru-RU" altLang="ru-RU" sz="1200">
                <a:latin typeface="Arial" panose="020B0604020202020204" pitchFamily="34" charset="0"/>
                <a:hlinkClick r:id="rId7"/>
              </a:rPr>
              <a:t> </a:t>
            </a:r>
            <a:r>
              <a:rPr lang="en-US" altLang="ru-RU" sz="1200">
                <a:latin typeface="Arial" panose="020B0604020202020204" pitchFamily="34" charset="0"/>
                <a:hlinkClick r:id="rId7"/>
              </a:rPr>
              <a:t>http://www.izhtime.ru/sportmarket/prs9193/photo/lider-5609.jpg</a:t>
            </a:r>
            <a:r>
              <a:rPr lang="ru-RU" altLang="ru-RU" sz="1200">
                <a:latin typeface="Arial" panose="020B0604020202020204" pitchFamily="34" charset="0"/>
                <a:hlinkClick r:id="rId7"/>
              </a:rPr>
              <a:t> </a:t>
            </a:r>
            <a:r>
              <a:rPr lang="ru-RU" altLang="ru-RU" sz="1200">
                <a:latin typeface="Arial" panose="020B0604020202020204" pitchFamily="34" charset="0"/>
              </a:rPr>
              <a:t>спортивное оборудование  </a:t>
            </a:r>
          </a:p>
        </p:txBody>
      </p:sp>
      <p:sp>
        <p:nvSpPr>
          <p:cNvPr id="25612" name="Прямоугольник 23"/>
          <p:cNvSpPr>
            <a:spLocks noChangeArrowheads="1"/>
          </p:cNvSpPr>
          <p:nvPr/>
        </p:nvSpPr>
        <p:spPr bwMode="auto">
          <a:xfrm>
            <a:off x="-323850" y="2852738"/>
            <a:ext cx="725328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eaLnBrk="1" hangingPunct="1">
              <a:spcBef>
                <a:spcPct val="0"/>
              </a:spcBef>
            </a:pPr>
            <a:r>
              <a:rPr lang="en-US" altLang="ru-RU" sz="1200">
                <a:latin typeface="Arial" panose="020B0604020202020204" pitchFamily="34" charset="0"/>
                <a:hlinkClick r:id="rId8"/>
              </a:rPr>
              <a:t>http://www.bebeplay.ru/images/cms/thumbs/63ff3a56531efc9b95a4a3d5ba9e5a71951241dd/basketbol_naya_korzina_s_setkoj_i_myachom_600_auto_jpeg.jpeg</a:t>
            </a:r>
            <a:r>
              <a:rPr lang="ru-RU" altLang="ru-RU" sz="1200">
                <a:latin typeface="Arial" panose="020B0604020202020204" pitchFamily="34" charset="0"/>
                <a:hlinkClick r:id="rId9"/>
              </a:rPr>
              <a:t> спортивное оборудование</a:t>
            </a:r>
            <a:endParaRPr lang="ru-RU" altLang="ru-RU" sz="1200">
              <a:latin typeface="Arial" panose="020B0604020202020204" pitchFamily="34" charset="0"/>
            </a:endParaRPr>
          </a:p>
          <a:p>
            <a:pPr lvl="2" eaLnBrk="1" hangingPunct="1">
              <a:spcBef>
                <a:spcPct val="0"/>
              </a:spcBef>
              <a:buFontTx/>
              <a:buNone/>
            </a:pPr>
            <a:endParaRPr lang="ru-RU" altLang="ru-RU" sz="1200">
              <a:latin typeface="Arial" panose="020B0604020202020204" pitchFamily="34" charset="0"/>
            </a:endParaRPr>
          </a:p>
        </p:txBody>
      </p:sp>
      <p:sp>
        <p:nvSpPr>
          <p:cNvPr id="25613" name="Прямоугольник 24"/>
          <p:cNvSpPr>
            <a:spLocks noChangeArrowheads="1"/>
          </p:cNvSpPr>
          <p:nvPr/>
        </p:nvSpPr>
        <p:spPr bwMode="auto">
          <a:xfrm>
            <a:off x="468313" y="2060575"/>
            <a:ext cx="63896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0"/>
              </a:rPr>
              <a:t>http://pochemu4ka.ru/_ld/100/68614600.jpg</a:t>
            </a:r>
            <a:r>
              <a:rPr lang="ru-RU" altLang="ru-RU" sz="1200">
                <a:latin typeface="Arial" panose="020B0604020202020204" pitchFamily="34" charset="0"/>
                <a:hlinkClick r:id="rId10"/>
              </a:rPr>
              <a:t> </a:t>
            </a:r>
            <a:r>
              <a:rPr lang="ru-RU" altLang="ru-RU" sz="1200">
                <a:latin typeface="Arial" panose="020B0604020202020204" pitchFamily="34" charset="0"/>
              </a:rPr>
              <a:t>ребусы</a:t>
            </a:r>
          </a:p>
        </p:txBody>
      </p:sp>
      <p:sp>
        <p:nvSpPr>
          <p:cNvPr id="25614" name="Прямоугольник 25"/>
          <p:cNvSpPr>
            <a:spLocks noChangeArrowheads="1"/>
          </p:cNvSpPr>
          <p:nvPr/>
        </p:nvSpPr>
        <p:spPr bwMode="auto">
          <a:xfrm>
            <a:off x="0" y="2349500"/>
            <a:ext cx="67135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ru-RU" sz="1200">
                <a:latin typeface="Arial" panose="020B0604020202020204" pitchFamily="34" charset="0"/>
                <a:hlinkClick r:id="rId11"/>
              </a:rPr>
              <a:t>http://pochemu4ka.ru/_ld/100/s67150211.jpg</a:t>
            </a:r>
            <a:r>
              <a:rPr lang="ru-RU" altLang="ru-RU" sz="1200">
                <a:latin typeface="Arial" panose="020B0604020202020204" pitchFamily="34" charset="0"/>
              </a:rPr>
              <a:t> ребусы</a:t>
            </a:r>
          </a:p>
        </p:txBody>
      </p:sp>
      <p:sp>
        <p:nvSpPr>
          <p:cNvPr id="25615" name="Прямоугольник 26"/>
          <p:cNvSpPr>
            <a:spLocks noChangeArrowheads="1"/>
          </p:cNvSpPr>
          <p:nvPr/>
        </p:nvSpPr>
        <p:spPr bwMode="auto">
          <a:xfrm>
            <a:off x="468313" y="2636838"/>
            <a:ext cx="63896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2"/>
              </a:rPr>
              <a:t>http://pochemu4ka.ru/_ld/100/27923520.jpg</a:t>
            </a:r>
            <a:r>
              <a:rPr lang="ru-RU" altLang="ru-RU" sz="1200">
                <a:latin typeface="Arial" panose="020B0604020202020204" pitchFamily="34" charset="0"/>
                <a:hlinkClick r:id="rId12"/>
              </a:rPr>
              <a:t> </a:t>
            </a:r>
            <a:r>
              <a:rPr lang="ru-RU" altLang="ru-RU" sz="1200">
                <a:latin typeface="Arial" panose="020B0604020202020204" pitchFamily="34" charset="0"/>
              </a:rPr>
              <a:t>ребусы</a:t>
            </a:r>
          </a:p>
        </p:txBody>
      </p:sp>
      <p:sp>
        <p:nvSpPr>
          <p:cNvPr id="25616" name="Прямоугольник 27"/>
          <p:cNvSpPr>
            <a:spLocks noChangeArrowheads="1"/>
          </p:cNvSpPr>
          <p:nvPr/>
        </p:nvSpPr>
        <p:spPr bwMode="auto">
          <a:xfrm>
            <a:off x="468313" y="1557338"/>
            <a:ext cx="63896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3"/>
              </a:rPr>
              <a:t>https://lh3.googleusercontent.com/eATFQkJcHI6dMxQmAKoF6zLjPVZ4j_auvGcSZZ9jxSEq49O-QPOWbo1Uf0-jPO0s-Ttddg=s152</a:t>
            </a:r>
            <a:r>
              <a:rPr lang="ru-RU" altLang="ru-RU" sz="1200">
                <a:latin typeface="Arial" panose="020B0604020202020204" pitchFamily="34" charset="0"/>
              </a:rPr>
              <a:t> кто каким видом спорта занимается</a:t>
            </a:r>
          </a:p>
        </p:txBody>
      </p:sp>
      <p:sp>
        <p:nvSpPr>
          <p:cNvPr id="25617" name="Прямоугольник 28"/>
          <p:cNvSpPr>
            <a:spLocks noChangeArrowheads="1"/>
          </p:cNvSpPr>
          <p:nvPr/>
        </p:nvSpPr>
        <p:spPr bwMode="auto">
          <a:xfrm>
            <a:off x="539750" y="1268413"/>
            <a:ext cx="74168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4"/>
              </a:rPr>
              <a:t>http://thevoloshins.ru/wp-content/uploads/2011/09/samerfon.jpg </a:t>
            </a:r>
            <a:r>
              <a:rPr lang="ru-RU" altLang="ru-RU" sz="1200">
                <a:latin typeface="Arial" panose="020B0604020202020204" pitchFamily="34" charset="0"/>
              </a:rPr>
              <a:t>тема спорт</a:t>
            </a:r>
          </a:p>
        </p:txBody>
      </p:sp>
      <p:sp>
        <p:nvSpPr>
          <p:cNvPr id="25618" name="Прямоугольник 29"/>
          <p:cNvSpPr>
            <a:spLocks noChangeArrowheads="1"/>
          </p:cNvSpPr>
          <p:nvPr/>
        </p:nvSpPr>
        <p:spPr bwMode="auto">
          <a:xfrm>
            <a:off x="539750" y="3500438"/>
            <a:ext cx="63182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5"/>
              </a:rPr>
              <a:t>http://www.quelle.ru/default/produkt-images/_w355_h302_t1/r/u/mmdb/0/0/3/6305883_mmdb.jpg</a:t>
            </a:r>
            <a:r>
              <a:rPr lang="ru-RU" altLang="ru-RU" sz="1200">
                <a:latin typeface="Arial" panose="020B0604020202020204" pitchFamily="34" charset="0"/>
                <a:hlinkClick r:id="rId15"/>
              </a:rPr>
              <a:t> </a:t>
            </a:r>
            <a:r>
              <a:rPr lang="ru-RU" altLang="ru-RU" sz="1200">
                <a:latin typeface="Arial" panose="020B0604020202020204" pitchFamily="34" charset="0"/>
              </a:rPr>
              <a:t>спортивное оборудование</a:t>
            </a:r>
          </a:p>
        </p:txBody>
      </p:sp>
      <p:sp>
        <p:nvSpPr>
          <p:cNvPr id="25619" name="Прямоугольник 30"/>
          <p:cNvSpPr>
            <a:spLocks noChangeArrowheads="1"/>
          </p:cNvSpPr>
          <p:nvPr/>
        </p:nvSpPr>
        <p:spPr bwMode="auto">
          <a:xfrm>
            <a:off x="539750" y="4005263"/>
            <a:ext cx="77041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6"/>
              </a:rPr>
              <a:t>http://www.quelle.ru/default/produkt-images/_w355_h302_t1/r/u/mmdb/0/0/3/6305883_mmdb.jpg</a:t>
            </a:r>
            <a:r>
              <a:rPr lang="ru-RU" altLang="ru-RU" sz="1200">
                <a:latin typeface="Arial" panose="020B0604020202020204" pitchFamily="34" charset="0"/>
                <a:hlinkClick r:id="rId16"/>
              </a:rPr>
              <a:t> </a:t>
            </a:r>
            <a:r>
              <a:rPr lang="ru-RU" altLang="ru-RU" sz="1200">
                <a:latin typeface="Arial" panose="020B0604020202020204" pitchFamily="34" charset="0"/>
              </a:rPr>
              <a:t>спортивное оборудование</a:t>
            </a:r>
          </a:p>
        </p:txBody>
      </p:sp>
      <p:sp>
        <p:nvSpPr>
          <p:cNvPr id="25620" name="Прямоугольник 31"/>
          <p:cNvSpPr>
            <a:spLocks noChangeArrowheads="1"/>
          </p:cNvSpPr>
          <p:nvPr/>
        </p:nvSpPr>
        <p:spPr bwMode="auto">
          <a:xfrm>
            <a:off x="539750" y="4292600"/>
            <a:ext cx="63182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7"/>
              </a:rPr>
              <a:t>http://i.cdn.nrholding.net/15751329/800/600/0.jpg</a:t>
            </a:r>
            <a:r>
              <a:rPr lang="ru-RU" altLang="ru-RU" sz="1200">
                <a:latin typeface="Arial" panose="020B0604020202020204" pitchFamily="34" charset="0"/>
              </a:rPr>
              <a:t> спортивное оборудование</a:t>
            </a:r>
          </a:p>
        </p:txBody>
      </p:sp>
      <p:sp>
        <p:nvSpPr>
          <p:cNvPr id="25621" name="Прямоугольник 32"/>
          <p:cNvSpPr>
            <a:spLocks noChangeArrowheads="1"/>
          </p:cNvSpPr>
          <p:nvPr/>
        </p:nvSpPr>
        <p:spPr bwMode="auto">
          <a:xfrm>
            <a:off x="611188" y="4581525"/>
            <a:ext cx="60848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8"/>
              </a:rPr>
              <a:t>http://www.shluz.ru/userfiles/images/lasty_maski_trubki_23287381_1_f.jpg</a:t>
            </a:r>
            <a:r>
              <a:rPr lang="ru-RU" altLang="ru-RU" sz="1200">
                <a:latin typeface="Arial" panose="020B0604020202020204" pitchFamily="34" charset="0"/>
                <a:hlinkClick r:id="rId18"/>
              </a:rPr>
              <a:t> </a:t>
            </a:r>
            <a:r>
              <a:rPr lang="ru-RU" altLang="ru-RU" sz="1200">
                <a:latin typeface="Arial" panose="020B0604020202020204" pitchFamily="34" charset="0"/>
              </a:rPr>
              <a:t>спортивное оборудование</a:t>
            </a:r>
          </a:p>
        </p:txBody>
      </p:sp>
      <p:sp>
        <p:nvSpPr>
          <p:cNvPr id="25622" name="Прямоугольник 33"/>
          <p:cNvSpPr>
            <a:spLocks noChangeArrowheads="1"/>
          </p:cNvSpPr>
          <p:nvPr/>
        </p:nvSpPr>
        <p:spPr bwMode="auto">
          <a:xfrm>
            <a:off x="539750" y="5013325"/>
            <a:ext cx="6318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19"/>
              </a:rPr>
              <a:t>http://s.picsfab.com/static/contents/images/f/1/a/d20ba8d16586b4c0dad21590012b5.jpg</a:t>
            </a:r>
            <a:r>
              <a:rPr lang="ru-RU" altLang="ru-RU" sz="1200">
                <a:latin typeface="Arial" panose="020B0604020202020204" pitchFamily="34" charset="0"/>
                <a:hlinkClick r:id="rId19"/>
              </a:rPr>
              <a:t> </a:t>
            </a:r>
            <a:r>
              <a:rPr lang="ru-RU" altLang="ru-RU" sz="1200">
                <a:latin typeface="Arial" panose="020B0604020202020204" pitchFamily="34" charset="0"/>
              </a:rPr>
              <a:t>спортивное оборудование</a:t>
            </a:r>
          </a:p>
        </p:txBody>
      </p:sp>
      <p:sp>
        <p:nvSpPr>
          <p:cNvPr id="25623" name="Прямоугольник 36"/>
          <p:cNvSpPr>
            <a:spLocks noChangeArrowheads="1"/>
          </p:cNvSpPr>
          <p:nvPr/>
        </p:nvSpPr>
        <p:spPr bwMode="auto">
          <a:xfrm>
            <a:off x="611188" y="5445125"/>
            <a:ext cx="74707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200">
                <a:latin typeface="Arial" panose="020B0604020202020204" pitchFamily="34" charset="0"/>
                <a:hlinkClick r:id="rId20"/>
              </a:rPr>
              <a:t>http://www.obruch.com.ua/sites/obruch.com.ua/files/k220_karate_uniform_new_heavier_option_enl.jpg</a:t>
            </a:r>
            <a:r>
              <a:rPr lang="ru-RU" altLang="ru-RU" sz="1200">
                <a:latin typeface="Arial" panose="020B0604020202020204" pitchFamily="34" charset="0"/>
                <a:hlinkClick r:id="rId20"/>
              </a:rPr>
              <a:t> </a:t>
            </a:r>
            <a:r>
              <a:rPr lang="ru-RU" altLang="ru-RU" sz="1200">
                <a:latin typeface="Arial" panose="020B0604020202020204" pitchFamily="34" charset="0"/>
              </a:rPr>
              <a:t>спортивное оборудование</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endParaRPr lang="ru-RU" altLang="ru-RU" smtClean="0"/>
          </a:p>
        </p:txBody>
      </p:sp>
      <p:sp>
        <p:nvSpPr>
          <p:cNvPr id="26627" name="Содержимое 2"/>
          <p:cNvSpPr>
            <a:spLocks noGrp="1"/>
          </p:cNvSpPr>
          <p:nvPr>
            <p:ph idx="1"/>
          </p:nvPr>
        </p:nvSpPr>
        <p:spPr/>
        <p:txBody>
          <a:bodyPr/>
          <a:lstStyle/>
          <a:p>
            <a:endParaRPr lang="ru-RU" altLang="ru-RU" smtClean="0"/>
          </a:p>
        </p:txBody>
      </p:sp>
      <p:pic>
        <p:nvPicPr>
          <p:cNvPr id="26628"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7551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260350"/>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5949950"/>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Прямоугольник 6"/>
          <p:cNvSpPr>
            <a:spLocks noChangeArrowheads="1"/>
          </p:cNvSpPr>
          <p:nvPr/>
        </p:nvSpPr>
        <p:spPr bwMode="auto">
          <a:xfrm>
            <a:off x="395288" y="981075"/>
            <a:ext cx="7848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4"/>
              </a:rPr>
              <a:t> </a:t>
            </a:r>
            <a:r>
              <a:rPr lang="en-US" altLang="ru-RU" sz="1200">
                <a:latin typeface="Arial" panose="020B0604020202020204" pitchFamily="34" charset="0"/>
                <a:hlinkClick r:id="rId4"/>
              </a:rPr>
              <a:t>http://www.coolstickers.ca/474-thickbox_default/stickers-basket-ball.jpg</a:t>
            </a:r>
            <a:r>
              <a:rPr lang="ru-RU" altLang="ru-RU" sz="1200">
                <a:latin typeface="Arial" panose="020B0604020202020204" pitchFamily="34" charset="0"/>
                <a:hlinkClick r:id="rId4"/>
              </a:rPr>
              <a:t> </a:t>
            </a:r>
            <a:r>
              <a:rPr lang="ru-RU" altLang="ru-RU" sz="1200">
                <a:latin typeface="Arial" panose="020B0604020202020204" pitchFamily="34" charset="0"/>
              </a:rPr>
              <a:t>силуэты</a:t>
            </a:r>
          </a:p>
        </p:txBody>
      </p:sp>
      <p:sp>
        <p:nvSpPr>
          <p:cNvPr id="26632" name="Прямоугольник 7"/>
          <p:cNvSpPr>
            <a:spLocks noChangeArrowheads="1"/>
          </p:cNvSpPr>
          <p:nvPr/>
        </p:nvSpPr>
        <p:spPr bwMode="auto">
          <a:xfrm>
            <a:off x="468313" y="1268413"/>
            <a:ext cx="63182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5"/>
              </a:rPr>
              <a:t> </a:t>
            </a:r>
            <a:r>
              <a:rPr lang="en-US" altLang="ru-RU" sz="1200">
                <a:latin typeface="Arial" panose="020B0604020202020204" pitchFamily="34" charset="0"/>
                <a:hlinkClick r:id="rId5"/>
              </a:rPr>
              <a:t>http://www.olympischespelenrio2016.nl/images/olympics/gewichtheffen.png</a:t>
            </a:r>
            <a:r>
              <a:rPr lang="ru-RU" altLang="ru-RU" sz="1200">
                <a:latin typeface="Arial" panose="020B0604020202020204" pitchFamily="34" charset="0"/>
                <a:hlinkClick r:id="rId5"/>
              </a:rPr>
              <a:t> </a:t>
            </a:r>
            <a:r>
              <a:rPr lang="ru-RU" altLang="ru-RU" sz="1200">
                <a:latin typeface="Arial" panose="020B0604020202020204" pitchFamily="34" charset="0"/>
              </a:rPr>
              <a:t>силуэты </a:t>
            </a:r>
          </a:p>
        </p:txBody>
      </p:sp>
      <p:sp>
        <p:nvSpPr>
          <p:cNvPr id="26633" name="Прямоугольник 8"/>
          <p:cNvSpPr>
            <a:spLocks noChangeArrowheads="1"/>
          </p:cNvSpPr>
          <p:nvPr/>
        </p:nvSpPr>
        <p:spPr bwMode="auto">
          <a:xfrm>
            <a:off x="468313" y="1628775"/>
            <a:ext cx="76327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800">
                <a:latin typeface="Arial" panose="020B0604020202020204" pitchFamily="34" charset="0"/>
                <a:hlinkClick r:id="rId6"/>
              </a:rPr>
              <a:t> </a:t>
            </a:r>
            <a:r>
              <a:rPr lang="en-US" altLang="ru-RU" sz="1200">
                <a:latin typeface="Arial" panose="020B0604020202020204" pitchFamily="34" charset="0"/>
                <a:hlinkClick r:id="rId6"/>
              </a:rPr>
              <a:t>http://www.onlinesticker.nl/stickers/sport_groot/tafeltennis.gif</a:t>
            </a:r>
            <a:r>
              <a:rPr lang="ru-RU" altLang="ru-RU" sz="1200">
                <a:latin typeface="Arial" panose="020B0604020202020204" pitchFamily="34" charset="0"/>
              </a:rPr>
              <a:t> силуэты</a:t>
            </a:r>
          </a:p>
          <a:p>
            <a:pPr eaLnBrk="1" hangingPunct="1">
              <a:spcBef>
                <a:spcPct val="0"/>
              </a:spcBef>
              <a:buFontTx/>
              <a:buNone/>
            </a:pPr>
            <a:endParaRPr lang="ru-RU" altLang="ru-RU" sz="1800">
              <a:latin typeface="Arial" panose="020B0604020202020204" pitchFamily="34" charset="0"/>
            </a:endParaRPr>
          </a:p>
        </p:txBody>
      </p:sp>
      <p:sp>
        <p:nvSpPr>
          <p:cNvPr id="26634" name="Прямоугольник 10"/>
          <p:cNvSpPr>
            <a:spLocks noChangeArrowheads="1"/>
          </p:cNvSpPr>
          <p:nvPr/>
        </p:nvSpPr>
        <p:spPr bwMode="auto">
          <a:xfrm>
            <a:off x="539750" y="1989138"/>
            <a:ext cx="79200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7"/>
              </a:rPr>
              <a:t> </a:t>
            </a:r>
            <a:r>
              <a:rPr lang="en-US" altLang="ru-RU" sz="1200">
                <a:latin typeface="Arial" panose="020B0604020202020204" pitchFamily="34" charset="0"/>
                <a:hlinkClick r:id="rId7"/>
              </a:rPr>
              <a:t>http://www.24sata.info/thumbnail.php?file=news/2009/march/odbojka_974498732.jpg&amp;size=article_large</a:t>
            </a:r>
            <a:r>
              <a:rPr lang="ru-RU" altLang="ru-RU" sz="1200">
                <a:latin typeface="Arial" panose="020B0604020202020204" pitchFamily="34" charset="0"/>
                <a:hlinkClick r:id="rId7"/>
              </a:rPr>
              <a:t> </a:t>
            </a:r>
            <a:r>
              <a:rPr lang="ru-RU" altLang="ru-RU" sz="1200">
                <a:latin typeface="Arial" panose="020B0604020202020204" pitchFamily="34" charset="0"/>
              </a:rPr>
              <a:t>силуэты</a:t>
            </a:r>
          </a:p>
        </p:txBody>
      </p:sp>
      <p:sp>
        <p:nvSpPr>
          <p:cNvPr id="26635" name="Прямоугольник 11"/>
          <p:cNvSpPr>
            <a:spLocks noChangeArrowheads="1"/>
          </p:cNvSpPr>
          <p:nvPr/>
        </p:nvSpPr>
        <p:spPr bwMode="auto">
          <a:xfrm>
            <a:off x="539750" y="2349500"/>
            <a:ext cx="86042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8"/>
              </a:rPr>
              <a:t> </a:t>
            </a:r>
            <a:r>
              <a:rPr lang="en-US" altLang="ru-RU" sz="1200">
                <a:latin typeface="Arial" panose="020B0604020202020204" pitchFamily="34" charset="0"/>
                <a:hlinkClick r:id="rId8"/>
              </a:rPr>
              <a:t>http://upload.wikimedia.org/wikipedia/commons/thumb/e/ec/Gymnastics_%28rhythmic%29_pictogram.svg/350px-Gymnastics_%28rhythmic%29_pictogram.svg.png</a:t>
            </a:r>
            <a:r>
              <a:rPr lang="en-US" altLang="ru-RU" sz="1200">
                <a:latin typeface="Arial" panose="020B0604020202020204" pitchFamily="34" charset="0"/>
              </a:rPr>
              <a:t> </a:t>
            </a:r>
            <a:r>
              <a:rPr lang="ru-RU" altLang="ru-RU" sz="1200">
                <a:latin typeface="Arial" panose="020B0604020202020204" pitchFamily="34" charset="0"/>
              </a:rPr>
              <a:t>силуэты</a:t>
            </a:r>
          </a:p>
          <a:p>
            <a:pPr eaLnBrk="1" hangingPunct="1">
              <a:spcBef>
                <a:spcPct val="0"/>
              </a:spcBef>
              <a:buFontTx/>
              <a:buNone/>
            </a:pPr>
            <a:endParaRPr lang="ru-RU" altLang="ru-RU" sz="1800">
              <a:latin typeface="Arial" panose="020B0604020202020204" pitchFamily="34" charset="0"/>
            </a:endParaRPr>
          </a:p>
        </p:txBody>
      </p:sp>
      <p:sp>
        <p:nvSpPr>
          <p:cNvPr id="26636" name="Прямоугольник 12"/>
          <p:cNvSpPr>
            <a:spLocks noChangeArrowheads="1"/>
          </p:cNvSpPr>
          <p:nvPr/>
        </p:nvSpPr>
        <p:spPr bwMode="auto">
          <a:xfrm>
            <a:off x="611188" y="2852738"/>
            <a:ext cx="853281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9"/>
              </a:rPr>
              <a:t> </a:t>
            </a:r>
            <a:r>
              <a:rPr lang="en-US" altLang="ru-RU" sz="1200">
                <a:latin typeface="Arial" panose="020B0604020202020204" pitchFamily="34" charset="0"/>
                <a:hlinkClick r:id="rId9"/>
              </a:rPr>
              <a:t>http://clipart-finder.com/data/png/johnny_automatic_NPS_map_pictographs_part_89.png</a:t>
            </a:r>
            <a:r>
              <a:rPr lang="ru-RU" altLang="ru-RU" sz="1200">
                <a:latin typeface="Arial" panose="020B0604020202020204" pitchFamily="34" charset="0"/>
                <a:hlinkClick r:id="rId9"/>
              </a:rPr>
              <a:t> </a:t>
            </a:r>
            <a:r>
              <a:rPr lang="ru-RU" altLang="ru-RU" sz="1200">
                <a:latin typeface="Arial" panose="020B0604020202020204" pitchFamily="34" charset="0"/>
              </a:rPr>
              <a:t>силуэты</a:t>
            </a:r>
          </a:p>
          <a:p>
            <a:pPr eaLnBrk="1" hangingPunct="1">
              <a:spcBef>
                <a:spcPct val="0"/>
              </a:spcBef>
              <a:buFontTx/>
              <a:buNone/>
            </a:pPr>
            <a:endParaRPr lang="ru-RU" altLang="ru-RU" sz="1800">
              <a:latin typeface="Arial" panose="020B0604020202020204" pitchFamily="34" charset="0"/>
            </a:endParaRPr>
          </a:p>
        </p:txBody>
      </p:sp>
      <p:sp>
        <p:nvSpPr>
          <p:cNvPr id="26637" name="Прямоугольник 13"/>
          <p:cNvSpPr>
            <a:spLocks noChangeArrowheads="1"/>
          </p:cNvSpPr>
          <p:nvPr/>
        </p:nvSpPr>
        <p:spPr bwMode="auto">
          <a:xfrm>
            <a:off x="611188" y="3105150"/>
            <a:ext cx="62468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1200">
                <a:latin typeface="Arial" panose="020B0604020202020204" pitchFamily="34" charset="0"/>
                <a:hlinkClick r:id="rId10"/>
              </a:rPr>
              <a:t> </a:t>
            </a:r>
            <a:r>
              <a:rPr lang="en-US" altLang="ru-RU" sz="1200">
                <a:latin typeface="Arial" panose="020B0604020202020204" pitchFamily="34" charset="0"/>
                <a:hlinkClick r:id="rId10"/>
              </a:rPr>
              <a:t>http://www.olympischespelenrio2016.nl/images/olympics/roeien.png</a:t>
            </a:r>
            <a:r>
              <a:rPr lang="ru-RU" altLang="ru-RU" sz="1200">
                <a:latin typeface="Arial" panose="020B0604020202020204" pitchFamily="34" charset="0"/>
              </a:rPr>
              <a:t> силуэты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altLang="ru-RU" smtClean="0"/>
          </a:p>
        </p:txBody>
      </p:sp>
      <p:sp>
        <p:nvSpPr>
          <p:cNvPr id="4099" name="Содержимое 2"/>
          <p:cNvSpPr>
            <a:spLocks noGrp="1"/>
          </p:cNvSpPr>
          <p:nvPr>
            <p:ph idx="1"/>
          </p:nvPr>
        </p:nvSpPr>
        <p:spPr/>
        <p:txBody>
          <a:bodyPr/>
          <a:lstStyle/>
          <a:p>
            <a:pPr eaLnBrk="1" hangingPunct="1"/>
            <a:endParaRPr lang="ru-RU" altLang="ru-RU" smtClean="0"/>
          </a:p>
        </p:txBody>
      </p:sp>
      <p:pic>
        <p:nvPicPr>
          <p:cNvPr id="4100"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1116013" y="212725"/>
            <a:ext cx="55435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i="1">
              <a:latin typeface="Arial" panose="020B0604020202020204" pitchFamily="34" charset="0"/>
            </a:endParaRPr>
          </a:p>
        </p:txBody>
      </p:sp>
      <p:sp>
        <p:nvSpPr>
          <p:cNvPr id="4102"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03"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4104"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05"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4106"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4107" name="Прямоугольник 19"/>
          <p:cNvSpPr>
            <a:spLocks noChangeArrowheads="1"/>
          </p:cNvSpPr>
          <p:nvPr/>
        </p:nvSpPr>
        <p:spPr bwMode="auto">
          <a:xfrm>
            <a:off x="2987675" y="4652963"/>
            <a:ext cx="2376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cs typeface="Times New Roman" panose="02020603050405020304" pitchFamily="18" charset="0"/>
            </a:endParaRPr>
          </a:p>
        </p:txBody>
      </p:sp>
      <p:pic>
        <p:nvPicPr>
          <p:cNvPr id="4108"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6092825"/>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0" name="Прямоугольник 13"/>
          <p:cNvSpPr>
            <a:spLocks noChangeArrowheads="1"/>
          </p:cNvSpPr>
          <p:nvPr/>
        </p:nvSpPr>
        <p:spPr bwMode="auto">
          <a:xfrm>
            <a:off x="539750" y="1052513"/>
            <a:ext cx="7993063"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i="1">
                <a:latin typeface="Times New Roman" panose="02020603050405020304" pitchFamily="18" charset="0"/>
                <a:cs typeface="Times New Roman" panose="02020603050405020304" pitchFamily="18" charset="0"/>
              </a:rPr>
              <a:t>Цель презентации:</a:t>
            </a:r>
            <a:r>
              <a:rPr lang="ru-RU" altLang="ru-RU" sz="1800" i="1">
                <a:latin typeface="Times New Roman" panose="02020603050405020304" pitchFamily="18" charset="0"/>
                <a:cs typeface="Times New Roman" panose="02020603050405020304" pitchFamily="18" charset="0"/>
              </a:rPr>
              <a:t> формирование представлений о летних видах спорта.</a:t>
            </a:r>
          </a:p>
          <a:p>
            <a:pPr eaLnBrk="1" hangingPunct="1">
              <a:spcBef>
                <a:spcPct val="0"/>
              </a:spcBef>
              <a:buFontTx/>
              <a:buNone/>
            </a:pPr>
            <a:r>
              <a:rPr lang="ru-RU" altLang="ru-RU" sz="1800" b="1" i="1">
                <a:latin typeface="Times New Roman" panose="02020603050405020304" pitchFamily="18" charset="0"/>
                <a:cs typeface="Times New Roman" panose="02020603050405020304" pitchFamily="18" charset="0"/>
              </a:rPr>
              <a:t>Задачи:</a:t>
            </a:r>
            <a:endParaRPr lang="ru-RU" altLang="ru-RU" sz="1800" i="1">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Познакомить с наиболее популярными видами летнего спорта.</a:t>
            </a:r>
          </a:p>
          <a:p>
            <a:pP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Расширить кругозор дошкольников, повысить их умственное и речевое развитие.</a:t>
            </a:r>
          </a:p>
          <a:p>
            <a:pP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Воспитывать интерес и желание заниматься физкультурой и спортом.</a:t>
            </a:r>
          </a:p>
          <a:p>
            <a:pP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Презентация «Что мы знаем о спорте» рассчитана на детей старшего дошкольного возраста.</a:t>
            </a:r>
          </a:p>
          <a:p>
            <a:pPr eaLnBrk="1" hangingPunct="1">
              <a:spcBef>
                <a:spcPct val="0"/>
              </a:spcBef>
              <a:buFontTx/>
              <a:buNone/>
            </a:pPr>
            <a:r>
              <a:rPr lang="ru-RU" altLang="ru-RU" sz="1800" b="1" i="1">
                <a:latin typeface="Times New Roman" panose="02020603050405020304" pitchFamily="18" charset="0"/>
                <a:cs typeface="Times New Roman" panose="02020603050405020304" pitchFamily="18" charset="0"/>
              </a:rPr>
              <a:t>Место использования презентации:</a:t>
            </a:r>
            <a:r>
              <a:rPr lang="ru-RU" altLang="ru-RU" sz="1800" i="1">
                <a:latin typeface="Times New Roman" panose="02020603050405020304" pitchFamily="18" charset="0"/>
                <a:cs typeface="Times New Roman" panose="02020603050405020304" pitchFamily="18" charset="0"/>
              </a:rPr>
              <a:t> на занятиях по формированию целостной картины мира, развитию речи во время тематической недели «Спорт»; во время проведения викторины «Что мы знаем о спорте», как наглядный материал на занятиях физической культуры. </a:t>
            </a:r>
          </a:p>
          <a:p>
            <a:pPr eaLnBrk="1" hangingPunct="1">
              <a:spcBef>
                <a:spcPct val="0"/>
              </a:spcBef>
              <a:buFontTx/>
              <a:buNone/>
            </a:pPr>
            <a:r>
              <a:rPr lang="ru-RU" altLang="ru-RU" sz="1800" b="1" i="1">
                <a:latin typeface="Times New Roman" panose="02020603050405020304" pitchFamily="18" charset="0"/>
                <a:cs typeface="Times New Roman" panose="02020603050405020304" pitchFamily="18" charset="0"/>
              </a:rPr>
              <a:t>Эффективность и практическая значимость: </a:t>
            </a:r>
            <a:r>
              <a:rPr lang="ru-RU" altLang="ru-RU" sz="1800" i="1">
                <a:latin typeface="Times New Roman" panose="02020603050405020304" pitchFamily="18" charset="0"/>
                <a:cs typeface="Times New Roman" panose="02020603050405020304" pitchFamily="18" charset="0"/>
              </a:rPr>
              <a:t>в презентации подобраны фотографии и пиктограммы по летним видам спорта, стихи и загадки о летних видах спорта. Рассматривая картинки, выполняя различные задания, активизируется речь ребенка, расширяется его словарный запас, формируются речевые умения. Дети в игровой форме непринужденно знакомятся с наиболее популярными летними видами спорта.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endParaRPr lang="ru-RU" altLang="ru-RU" smtClean="0"/>
          </a:p>
        </p:txBody>
      </p:sp>
      <p:sp>
        <p:nvSpPr>
          <p:cNvPr id="5123" name="Содержимое 2"/>
          <p:cNvSpPr>
            <a:spLocks noGrp="1"/>
          </p:cNvSpPr>
          <p:nvPr>
            <p:ph idx="1"/>
          </p:nvPr>
        </p:nvSpPr>
        <p:spPr/>
        <p:txBody>
          <a:bodyPr/>
          <a:lstStyle/>
          <a:p>
            <a:pPr eaLnBrk="1" hangingPunct="1"/>
            <a:endParaRPr lang="ru-RU" altLang="ru-RU" smtClean="0"/>
          </a:p>
        </p:txBody>
      </p:sp>
      <p:pic>
        <p:nvPicPr>
          <p:cNvPr id="5124"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2" descr="Рассуждения папы: какой спорт выбрать ребенку? - статьи на Panda Land"/>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643438" y="836613"/>
            <a:ext cx="1720850" cy="1440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26" name="Rectangle 3"/>
          <p:cNvSpPr>
            <a:spLocks noChangeArrowheads="1"/>
          </p:cNvSpPr>
          <p:nvPr/>
        </p:nvSpPr>
        <p:spPr bwMode="auto">
          <a:xfrm>
            <a:off x="611188" y="212725"/>
            <a:ext cx="6048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FF0000"/>
                </a:solidFill>
                <a:latin typeface="Times New Roman" panose="02020603050405020304" pitchFamily="18" charset="0"/>
                <a:cs typeface="Times New Roman" panose="02020603050405020304" pitchFamily="18" charset="0"/>
              </a:rPr>
              <a:t>          </a:t>
            </a:r>
            <a:r>
              <a:rPr lang="ru-RU" altLang="ru-RU" sz="2000" b="1" i="1">
                <a:solidFill>
                  <a:srgbClr val="FF0000"/>
                </a:solidFill>
                <a:latin typeface="Times New Roman" panose="02020603050405020304" pitchFamily="18" charset="0"/>
                <a:cs typeface="Times New Roman" panose="02020603050405020304" pitchFamily="18" charset="0"/>
              </a:rPr>
              <a:t>Игра «Отгадай загадку и найди отгадку»</a:t>
            </a:r>
            <a:endParaRPr lang="ru-RU" altLang="ru-RU" sz="2000" i="1">
              <a:solidFill>
                <a:srgbClr val="FF0000"/>
              </a:solidFill>
              <a:latin typeface="Arial" panose="020B0604020202020204" pitchFamily="34" charset="0"/>
            </a:endParaRPr>
          </a:p>
        </p:txBody>
      </p:sp>
      <p:sp>
        <p:nvSpPr>
          <p:cNvPr id="5127"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8" name="Rectangle 2"/>
          <p:cNvSpPr>
            <a:spLocks noChangeArrowheads="1"/>
          </p:cNvSpPr>
          <p:nvPr/>
        </p:nvSpPr>
        <p:spPr bwMode="auto">
          <a:xfrm>
            <a:off x="0" y="-1501775"/>
            <a:ext cx="2555875" cy="572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Я спешу на тренировку,</a:t>
            </a:r>
            <a:endParaRPr lang="ru-RU" altLang="ru-RU" sz="6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В кимоно сражаюсь ловко.</a:t>
            </a:r>
            <a:endParaRPr lang="ru-RU" altLang="ru-RU" sz="6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Чёрный пояс нужен мне,</a:t>
            </a:r>
            <a:endParaRPr lang="ru-RU" altLang="ru-RU" sz="6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Ведь люблю я </a:t>
            </a:r>
            <a:r>
              <a:rPr lang="ru-RU" altLang="ru-RU" sz="1400" b="1">
                <a:ea typeface="Calibri" panose="020F0502020204030204" pitchFamily="34" charset="0"/>
                <a:cs typeface="Times New Roman" panose="02020603050405020304" pitchFamily="18" charset="0"/>
              </a:rPr>
              <a:t>…</a:t>
            </a:r>
            <a:r>
              <a:rPr lang="ru-RU" altLang="ru-RU" sz="1400" b="1">
                <a:latin typeface="Times New Roman" panose="02020603050405020304" pitchFamily="18" charset="0"/>
                <a:ea typeface="Calibri" panose="020F0502020204030204" pitchFamily="34" charset="0"/>
                <a:cs typeface="Times New Roman" panose="02020603050405020304" pitchFamily="18" charset="0"/>
              </a:rPr>
              <a:t> (каратэ)</a:t>
            </a:r>
            <a:endParaRPr lang="ru-RU" altLang="ru-RU" sz="600" b="1">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5129"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30"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5131"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pic>
        <p:nvPicPr>
          <p:cNvPr id="5132" name="Picture 7" descr="Изображения от AdminGrad - Фото-Град @ ФОРУМ-ГРАД"/>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484438" y="2708275"/>
            <a:ext cx="1943100" cy="1512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33" name="Picture 9" descr="Обои рисованные, дети скачать обои для рабочего стола,картинки на рабочий стол,заставки,изображения из раздела Рисованные -(Дети"/>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092950" y="2636838"/>
            <a:ext cx="1655763" cy="15128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34" name="Прямоугольник 14"/>
          <p:cNvSpPr>
            <a:spLocks noChangeArrowheads="1"/>
          </p:cNvSpPr>
          <p:nvPr/>
        </p:nvSpPr>
        <p:spPr bwMode="auto">
          <a:xfrm>
            <a:off x="2268538" y="620713"/>
            <a:ext cx="2232025" cy="166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В этом спорте игроки</a:t>
            </a:r>
            <a:br>
              <a:rPr lang="ru-RU" altLang="ru-RU" sz="1400">
                <a:solidFill>
                  <a:srgbClr val="000000"/>
                </a:solidFill>
                <a:latin typeface="Times New Roman" panose="02020603050405020304" pitchFamily="18" charset="0"/>
                <a:cs typeface="Times New Roman" panose="02020603050405020304" pitchFamily="18" charset="0"/>
              </a:rPr>
            </a:br>
            <a:r>
              <a:rPr lang="ru-RU" altLang="ru-RU" sz="1400">
                <a:solidFill>
                  <a:srgbClr val="000000"/>
                </a:solidFill>
                <a:latin typeface="Times New Roman" panose="02020603050405020304" pitchFamily="18" charset="0"/>
                <a:cs typeface="Times New Roman" panose="02020603050405020304" pitchFamily="18" charset="0"/>
              </a:rPr>
              <a:t>Все ловки и высоки.</a:t>
            </a:r>
            <a:br>
              <a:rPr lang="ru-RU" altLang="ru-RU" sz="1400">
                <a:solidFill>
                  <a:srgbClr val="000000"/>
                </a:solidFill>
                <a:latin typeface="Times New Roman" panose="02020603050405020304" pitchFamily="18" charset="0"/>
                <a:cs typeface="Times New Roman" panose="02020603050405020304" pitchFamily="18" charset="0"/>
              </a:rPr>
            </a:br>
            <a:r>
              <a:rPr lang="ru-RU" altLang="ru-RU" sz="1400">
                <a:solidFill>
                  <a:srgbClr val="000000"/>
                </a:solidFill>
                <a:latin typeface="Times New Roman" panose="02020603050405020304" pitchFamily="18" charset="0"/>
                <a:cs typeface="Times New Roman" panose="02020603050405020304" pitchFamily="18" charset="0"/>
              </a:rPr>
              <a:t>Любят в мяч они играть</a:t>
            </a:r>
            <a:br>
              <a:rPr lang="ru-RU" altLang="ru-RU" sz="1400">
                <a:solidFill>
                  <a:srgbClr val="000000"/>
                </a:solidFill>
                <a:latin typeface="Times New Roman" panose="02020603050405020304" pitchFamily="18" charset="0"/>
                <a:cs typeface="Times New Roman" panose="02020603050405020304" pitchFamily="18" charset="0"/>
              </a:rPr>
            </a:br>
            <a:r>
              <a:rPr lang="ru-RU" altLang="ru-RU" sz="1400">
                <a:solidFill>
                  <a:srgbClr val="000000"/>
                </a:solidFill>
                <a:latin typeface="Times New Roman" panose="02020603050405020304" pitchFamily="18" charset="0"/>
                <a:cs typeface="Times New Roman" panose="02020603050405020304" pitchFamily="18" charset="0"/>
              </a:rPr>
              <a:t>И в кольцо его кидать.</a:t>
            </a:r>
            <a:br>
              <a:rPr lang="ru-RU" altLang="ru-RU" sz="1400">
                <a:solidFill>
                  <a:srgbClr val="000000"/>
                </a:solidFill>
                <a:latin typeface="Times New Roman" panose="02020603050405020304" pitchFamily="18" charset="0"/>
                <a:cs typeface="Times New Roman" panose="02020603050405020304" pitchFamily="18" charset="0"/>
              </a:rPr>
            </a:br>
            <a:r>
              <a:rPr lang="ru-RU" altLang="ru-RU" sz="1400">
                <a:solidFill>
                  <a:srgbClr val="000000"/>
                </a:solidFill>
                <a:latin typeface="Times New Roman" panose="02020603050405020304" pitchFamily="18" charset="0"/>
                <a:cs typeface="Times New Roman" panose="02020603050405020304" pitchFamily="18" charset="0"/>
              </a:rPr>
              <a:t>Мячик звонко бьет об пол, Значит, это</a:t>
            </a:r>
            <a:r>
              <a:rPr lang="ru-RU" altLang="ru-RU" sz="1400" b="1">
                <a:solidFill>
                  <a:srgbClr val="000000"/>
                </a:solidFill>
                <a:latin typeface="Times New Roman" panose="02020603050405020304" pitchFamily="18" charset="0"/>
                <a:cs typeface="Times New Roman" panose="02020603050405020304" pitchFamily="18" charset="0"/>
              </a:rPr>
              <a:t>…(баскетбол)</a:t>
            </a:r>
          </a:p>
        </p:txBody>
      </p:sp>
      <p:sp>
        <p:nvSpPr>
          <p:cNvPr id="5135" name="Прямоугольник 15"/>
          <p:cNvSpPr>
            <a:spLocks noChangeArrowheads="1"/>
          </p:cNvSpPr>
          <p:nvPr/>
        </p:nvSpPr>
        <p:spPr bwMode="auto">
          <a:xfrm>
            <a:off x="6588125" y="476250"/>
            <a:ext cx="237648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Соберем команду в школе </a:t>
            </a:r>
            <a:endParaRPr lang="ru-RU" altLang="ru-RU" sz="14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И найдем большое поле.</a:t>
            </a:r>
            <a:br>
              <a:rPr lang="ru-RU" altLang="ru-RU" sz="1400">
                <a:latin typeface="Times New Roman" panose="02020603050405020304" pitchFamily="18" charset="0"/>
                <a:ea typeface="Calibri" panose="020F0502020204030204" pitchFamily="34" charset="0"/>
                <a:cs typeface="Times New Roman" panose="02020603050405020304" pitchFamily="18" charset="0"/>
              </a:rPr>
            </a:br>
            <a:r>
              <a:rPr lang="ru-RU" altLang="ru-RU" sz="1400">
                <a:latin typeface="Times New Roman" panose="02020603050405020304" pitchFamily="18" charset="0"/>
                <a:ea typeface="Calibri" panose="020F0502020204030204" pitchFamily="34" charset="0"/>
                <a:cs typeface="Times New Roman" panose="02020603050405020304" pitchFamily="18" charset="0"/>
              </a:rPr>
              <a:t>Пробиваем угловой </a:t>
            </a:r>
            <a:r>
              <a:rPr lang="ru-RU" altLang="ru-RU" sz="1400">
                <a:ea typeface="Calibri" panose="020F0502020204030204" pitchFamily="34" charset="0"/>
                <a:cs typeface="Times New Roman" panose="02020603050405020304" pitchFamily="18" charset="0"/>
              </a:rPr>
              <a:t>–</a:t>
            </a: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4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Забиваем головой.</a:t>
            </a:r>
            <a:br>
              <a:rPr lang="ru-RU" altLang="ru-RU" sz="1400">
                <a:latin typeface="Times New Roman" panose="02020603050405020304" pitchFamily="18" charset="0"/>
                <a:ea typeface="Calibri" panose="020F0502020204030204" pitchFamily="34" charset="0"/>
                <a:cs typeface="Times New Roman" panose="02020603050405020304" pitchFamily="18" charset="0"/>
              </a:rPr>
            </a:br>
            <a:r>
              <a:rPr lang="ru-RU" altLang="ru-RU" sz="1400">
                <a:latin typeface="Times New Roman" panose="02020603050405020304" pitchFamily="18" charset="0"/>
                <a:ea typeface="Calibri" panose="020F0502020204030204" pitchFamily="34" charset="0"/>
                <a:cs typeface="Times New Roman" panose="02020603050405020304" pitchFamily="18" charset="0"/>
              </a:rPr>
              <a:t>И в воротах пятый гол!</a:t>
            </a:r>
            <a:endParaRPr lang="ru-RU" altLang="ru-RU" sz="14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Очень любим мы </a:t>
            </a:r>
            <a:r>
              <a:rPr lang="ru-RU" altLang="ru-RU" sz="1400" b="1">
                <a:ea typeface="Calibri" panose="020F0502020204030204" pitchFamily="34" charset="0"/>
                <a:cs typeface="Times New Roman" panose="02020603050405020304" pitchFamily="18" charset="0"/>
              </a:rPr>
              <a:t>…</a:t>
            </a:r>
            <a:r>
              <a:rPr lang="ru-RU" altLang="ru-RU" sz="1400" b="1">
                <a:latin typeface="Times New Roman" panose="02020603050405020304" pitchFamily="18" charset="0"/>
                <a:ea typeface="Calibri" panose="020F0502020204030204" pitchFamily="34" charset="0"/>
                <a:cs typeface="Times New Roman" panose="02020603050405020304" pitchFamily="18" charset="0"/>
              </a:rPr>
              <a:t> (футбол)</a:t>
            </a:r>
            <a:endParaRPr lang="ru-RU" altLang="ru-RU" sz="1400" b="1">
              <a:latin typeface="Arial" panose="020B0604020202020204" pitchFamily="34" charset="0"/>
              <a:ea typeface="Calibri" panose="020F0502020204030204" pitchFamily="34" charset="0"/>
              <a:cs typeface="Times New Roman" panose="02020603050405020304" pitchFamily="18" charset="0"/>
            </a:endParaRPr>
          </a:p>
        </p:txBody>
      </p:sp>
      <p:pic>
        <p:nvPicPr>
          <p:cNvPr id="5136" name="Picture 11" descr="Фотоотчеты / Портал образования ЧР"/>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23850" y="692150"/>
            <a:ext cx="1727200" cy="1441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37" name="Прямоугольник 17"/>
          <p:cNvSpPr>
            <a:spLocks noChangeArrowheads="1"/>
          </p:cNvSpPr>
          <p:nvPr/>
        </p:nvSpPr>
        <p:spPr bwMode="auto">
          <a:xfrm>
            <a:off x="4643438" y="2551113"/>
            <a:ext cx="2214562" cy="160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Здесь команда побеждает, </a:t>
            </a:r>
            <a:endParaRPr lang="ru-RU" altLang="ru-RU" sz="14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Если мячик не роняет.</a:t>
            </a:r>
            <a:br>
              <a:rPr lang="ru-RU" altLang="ru-RU" sz="1400">
                <a:latin typeface="Times New Roman" panose="02020603050405020304" pitchFamily="18" charset="0"/>
                <a:ea typeface="Calibri" panose="020F0502020204030204" pitchFamily="34" charset="0"/>
                <a:cs typeface="Times New Roman" panose="02020603050405020304" pitchFamily="18" charset="0"/>
              </a:rPr>
            </a:br>
            <a:r>
              <a:rPr lang="ru-RU" altLang="ru-RU" sz="1400">
                <a:latin typeface="Times New Roman" panose="02020603050405020304" pitchFamily="18" charset="0"/>
                <a:ea typeface="Calibri" panose="020F0502020204030204" pitchFamily="34" charset="0"/>
                <a:cs typeface="Times New Roman" panose="02020603050405020304" pitchFamily="18" charset="0"/>
              </a:rPr>
              <a:t>Он летит с подачи метко </a:t>
            </a:r>
            <a:endParaRPr lang="ru-RU" altLang="ru-RU" sz="14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Не в ворота, через сетку.</a:t>
            </a:r>
            <a:br>
              <a:rPr lang="ru-RU" altLang="ru-RU" sz="1400">
                <a:latin typeface="Times New Roman" panose="02020603050405020304" pitchFamily="18" charset="0"/>
                <a:ea typeface="Calibri" panose="020F0502020204030204" pitchFamily="34" charset="0"/>
                <a:cs typeface="Times New Roman" panose="02020603050405020304" pitchFamily="18" charset="0"/>
              </a:rPr>
            </a:br>
            <a:r>
              <a:rPr lang="ru-RU" altLang="ru-RU" sz="1400">
                <a:latin typeface="Times New Roman" panose="02020603050405020304" pitchFamily="18" charset="0"/>
                <a:ea typeface="Calibri" panose="020F0502020204030204" pitchFamily="34" charset="0"/>
                <a:cs typeface="Times New Roman" panose="02020603050405020304" pitchFamily="18" charset="0"/>
              </a:rPr>
              <a:t>И площадка, а не поле </a:t>
            </a:r>
            <a:endParaRPr lang="ru-RU" altLang="ru-RU" sz="14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У спортсменов в </a:t>
            </a:r>
            <a:r>
              <a:rPr lang="ru-RU" altLang="ru-RU" sz="1400">
                <a:ea typeface="Calibri" panose="020F0502020204030204" pitchFamily="34" charset="0"/>
                <a:cs typeface="Times New Roman" panose="02020603050405020304" pitchFamily="18" charset="0"/>
              </a:rPr>
              <a:t>…</a:t>
            </a: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r>
              <a:rPr lang="ru-RU" altLang="ru-RU" sz="1400" b="1">
                <a:latin typeface="Times New Roman" panose="02020603050405020304" pitchFamily="18" charset="0"/>
                <a:ea typeface="Calibri" panose="020F0502020204030204" pitchFamily="34" charset="0"/>
                <a:cs typeface="Times New Roman" panose="02020603050405020304" pitchFamily="18" charset="0"/>
              </a:rPr>
              <a:t>(волейболе)</a:t>
            </a:r>
            <a:endParaRPr lang="ru-RU" altLang="ru-RU" sz="1400" b="1">
              <a:latin typeface="Arial" panose="020B0604020202020204" pitchFamily="34" charset="0"/>
              <a:ea typeface="Calibri" panose="020F0502020204030204" pitchFamily="34" charset="0"/>
              <a:cs typeface="Times New Roman" panose="02020603050405020304" pitchFamily="18" charset="0"/>
            </a:endParaRPr>
          </a:p>
        </p:txBody>
      </p:sp>
      <p:pic>
        <p:nvPicPr>
          <p:cNvPr id="5138" name="Picture 13" descr="Выбираем спортивную секцию для ребенка"/>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23850" y="4652963"/>
            <a:ext cx="2212975" cy="17287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139" name="Прямоугольник 19"/>
          <p:cNvSpPr>
            <a:spLocks noChangeArrowheads="1"/>
          </p:cNvSpPr>
          <p:nvPr/>
        </p:nvSpPr>
        <p:spPr bwMode="auto">
          <a:xfrm>
            <a:off x="2987675" y="4652963"/>
            <a:ext cx="237648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В честной драке я не струшу,</a:t>
            </a: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Защищу двоих сестер.</a:t>
            </a: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Бью на тренировке грушу,</a:t>
            </a: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Потому что я... </a:t>
            </a:r>
            <a:r>
              <a:rPr lang="ru-RU" altLang="ru-RU" sz="1400" b="1">
                <a:latin typeface="Times New Roman" panose="02020603050405020304" pitchFamily="18" charset="0"/>
                <a:cs typeface="Times New Roman" panose="02020603050405020304" pitchFamily="18" charset="0"/>
              </a:rPr>
              <a:t>(боксер)</a:t>
            </a:r>
          </a:p>
        </p:txBody>
      </p:sp>
      <p:sp>
        <p:nvSpPr>
          <p:cNvPr id="5140" name="Rectangle 14"/>
          <p:cNvSpPr>
            <a:spLocks noChangeArrowheads="1"/>
          </p:cNvSpPr>
          <p:nvPr/>
        </p:nvSpPr>
        <p:spPr bwMode="auto">
          <a:xfrm>
            <a:off x="5940425" y="5057775"/>
            <a:ext cx="26638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i="1">
                <a:solidFill>
                  <a:srgbClr val="FF0000"/>
                </a:solidFill>
                <a:latin typeface="Times New Roman" panose="02020603050405020304" pitchFamily="18" charset="0"/>
                <a:cs typeface="Times New Roman" panose="02020603050405020304" pitchFamily="18" charset="0"/>
              </a:rPr>
              <a:t>Какие ещё виды спорта вы знаете?</a:t>
            </a:r>
            <a:endParaRPr lang="ru-RU" altLang="ru-RU" sz="18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6147" name="Содержимое 2"/>
          <p:cNvSpPr>
            <a:spLocks noGrp="1"/>
          </p:cNvSpPr>
          <p:nvPr>
            <p:ph idx="1"/>
          </p:nvPr>
        </p:nvSpPr>
        <p:spPr/>
        <p:txBody>
          <a:bodyPr/>
          <a:lstStyle/>
          <a:p>
            <a:pPr eaLnBrk="1" hangingPunct="1"/>
            <a:endParaRPr lang="ru-RU" altLang="ru-RU" smtClean="0"/>
          </a:p>
        </p:txBody>
      </p:sp>
      <p:pic>
        <p:nvPicPr>
          <p:cNvPr id="6148"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3233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6150"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1"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6152"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3"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6154"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6155"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6156"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sp>
        <p:nvSpPr>
          <p:cNvPr id="6157" name="Rectangle 3"/>
          <p:cNvSpPr>
            <a:spLocks noChangeArrowheads="1"/>
          </p:cNvSpPr>
          <p:nvPr/>
        </p:nvSpPr>
        <p:spPr bwMode="auto">
          <a:xfrm>
            <a:off x="4427538" y="2312988"/>
            <a:ext cx="3313112"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600">
              <a:latin typeface="Arial" panose="020B0604020202020204" pitchFamily="34" charset="0"/>
              <a:cs typeface="Times New Roman" panose="02020603050405020304" pitchFamily="18" charset="0"/>
            </a:endParaRPr>
          </a:p>
        </p:txBody>
      </p:sp>
      <p:sp>
        <p:nvSpPr>
          <p:cNvPr id="6158" name="Прямоугольник 15"/>
          <p:cNvSpPr>
            <a:spLocks noChangeArrowheads="1"/>
          </p:cNvSpPr>
          <p:nvPr/>
        </p:nvSpPr>
        <p:spPr bwMode="auto">
          <a:xfrm>
            <a:off x="179388" y="1916113"/>
            <a:ext cx="38163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p:txBody>
      </p:sp>
      <p:pic>
        <p:nvPicPr>
          <p:cNvPr id="6159" name="Picture 17" descr="http://www.irates.am/thumbs/335x/xFCxmRfQwyXLmufXtdfYRanhrO.jpg"/>
          <p:cNvPicPr>
            <a:picLocks noChangeAspect="1" noChangeArrowheads="1"/>
          </p:cNvPicPr>
          <p:nvPr/>
        </p:nvPicPr>
        <p:blipFill>
          <a:blip r:embed="rId3" cstate="print"/>
          <a:srcRect/>
          <a:stretch>
            <a:fillRect/>
          </a:stretch>
        </p:blipFill>
        <p:spPr bwMode="auto">
          <a:xfrm>
            <a:off x="900113" y="836613"/>
            <a:ext cx="3887787" cy="5213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160" name="Прямоугольник 17"/>
          <p:cNvSpPr>
            <a:spLocks noChangeArrowheads="1"/>
          </p:cNvSpPr>
          <p:nvPr/>
        </p:nvSpPr>
        <p:spPr bwMode="auto">
          <a:xfrm>
            <a:off x="5003800" y="2690813"/>
            <a:ext cx="3671888"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ru-RU" altLang="ru-RU" sz="1800" i="1">
                <a:solidFill>
                  <a:srgbClr val="FF0000"/>
                </a:solidFill>
                <a:latin typeface="Times New Roman" panose="02020603050405020304" pitchFamily="18" charset="0"/>
                <a:cs typeface="Times New Roman" panose="02020603050405020304" pitchFamily="18" charset="0"/>
              </a:rPr>
              <a:t>На грифе с каждой стороны</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Висят тяжёлые «блины».</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Задача для атлета –</a:t>
            </a:r>
            <a:br>
              <a:rPr lang="ru-RU" altLang="ru-RU" sz="1800" i="1">
                <a:solidFill>
                  <a:srgbClr val="FF0000"/>
                </a:solidFill>
                <a:latin typeface="Times New Roman" panose="02020603050405020304" pitchFamily="18" charset="0"/>
                <a:cs typeface="Times New Roman" panose="02020603050405020304" pitchFamily="18" charset="0"/>
              </a:rPr>
            </a:br>
            <a:r>
              <a:rPr lang="ru-RU" altLang="ru-RU" sz="1800" i="1">
                <a:solidFill>
                  <a:srgbClr val="FF0000"/>
                </a:solidFill>
                <a:latin typeface="Times New Roman" panose="02020603050405020304" pitchFamily="18" charset="0"/>
                <a:cs typeface="Times New Roman" panose="02020603050405020304" pitchFamily="18" charset="0"/>
              </a:rPr>
              <a:t>Поднять вверх тяжесть эту </a:t>
            </a:r>
          </a:p>
          <a:p>
            <a:pPr>
              <a:spcBef>
                <a:spcPct val="0"/>
              </a:spcBef>
              <a:buFontTx/>
              <a:buNone/>
            </a:pPr>
            <a:r>
              <a:rPr lang="ru-RU" altLang="ru-RU" sz="1800" b="1" i="1">
                <a:solidFill>
                  <a:srgbClr val="FF0000"/>
                </a:solidFill>
                <a:latin typeface="Times New Roman" panose="02020603050405020304" pitchFamily="18" charset="0"/>
                <a:cs typeface="Times New Roman" panose="02020603050405020304" pitchFamily="18" charset="0"/>
              </a:rPr>
              <a:t>Тяжелая атлетика.</a:t>
            </a:r>
          </a:p>
        </p:txBody>
      </p:sp>
      <p:pic>
        <p:nvPicPr>
          <p:cNvPr id="6161"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52400" y="6092825"/>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7171" name="Содержимое 2"/>
          <p:cNvSpPr>
            <a:spLocks noGrp="1"/>
          </p:cNvSpPr>
          <p:nvPr>
            <p:ph idx="1"/>
          </p:nvPr>
        </p:nvSpPr>
        <p:spPr/>
        <p:txBody>
          <a:bodyPr/>
          <a:lstStyle/>
          <a:p>
            <a:pPr eaLnBrk="1" hangingPunct="1"/>
            <a:endParaRPr lang="ru-RU" altLang="ru-RU" smtClean="0"/>
          </a:p>
        </p:txBody>
      </p:sp>
      <p:pic>
        <p:nvPicPr>
          <p:cNvPr id="7172"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7174"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5"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7176"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7"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7178"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7179"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7180"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sp>
        <p:nvSpPr>
          <p:cNvPr id="7181" name="Rectangle 3"/>
          <p:cNvSpPr>
            <a:spLocks noChangeArrowheads="1"/>
          </p:cNvSpPr>
          <p:nvPr/>
        </p:nvSpPr>
        <p:spPr bwMode="auto">
          <a:xfrm>
            <a:off x="4427538" y="2312988"/>
            <a:ext cx="3313112"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1000" b="1">
              <a:solidFill>
                <a:srgbClr val="000000"/>
              </a:solidFill>
              <a:latin typeface="Arial" panose="020B0604020202020204" pitchFamily="34" charset="0"/>
              <a:cs typeface="Times New Roman" panose="02020603050405020304" pitchFamily="18" charset="0"/>
            </a:endParaRPr>
          </a:p>
          <a:p>
            <a:pPr eaLnBrk="1" hangingPunct="1">
              <a:spcBef>
                <a:spcPct val="0"/>
              </a:spcBef>
              <a:buFontTx/>
              <a:buNone/>
            </a:pPr>
            <a:endParaRPr lang="ru-RU" altLang="ru-RU" sz="600">
              <a:latin typeface="Arial" panose="020B0604020202020204" pitchFamily="34" charset="0"/>
              <a:cs typeface="Times New Roman" panose="02020603050405020304" pitchFamily="18" charset="0"/>
            </a:endParaRPr>
          </a:p>
        </p:txBody>
      </p:sp>
      <p:sp>
        <p:nvSpPr>
          <p:cNvPr id="7182" name="Прямоугольник 15"/>
          <p:cNvSpPr>
            <a:spLocks noChangeArrowheads="1"/>
          </p:cNvSpPr>
          <p:nvPr/>
        </p:nvSpPr>
        <p:spPr bwMode="auto">
          <a:xfrm>
            <a:off x="179388" y="1916113"/>
            <a:ext cx="38163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p:txBody>
      </p:sp>
      <p:sp>
        <p:nvSpPr>
          <p:cNvPr id="7183" name="Прямоугольник 17"/>
          <p:cNvSpPr>
            <a:spLocks noChangeArrowheads="1"/>
          </p:cNvSpPr>
          <p:nvPr/>
        </p:nvSpPr>
        <p:spPr bwMode="auto">
          <a:xfrm>
            <a:off x="5003800" y="2690813"/>
            <a:ext cx="3671888"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1800" b="1" i="1">
              <a:solidFill>
                <a:srgbClr val="FF0000"/>
              </a:solidFill>
              <a:latin typeface="Times New Roman" panose="02020603050405020304" pitchFamily="18" charset="0"/>
              <a:cs typeface="Times New Roman" panose="02020603050405020304" pitchFamily="18" charset="0"/>
            </a:endParaRPr>
          </a:p>
        </p:txBody>
      </p:sp>
      <p:pic>
        <p:nvPicPr>
          <p:cNvPr id="7184" name="Picture 2" descr="Badminton Player Stock Photos, Pictures, Royalty Free Badminton Player Images And Stock Photography"/>
          <p:cNvPicPr>
            <a:picLocks noChangeAspect="1" noChangeArrowheads="1"/>
          </p:cNvPicPr>
          <p:nvPr/>
        </p:nvPicPr>
        <p:blipFill>
          <a:blip r:embed="rId3" cstate="print"/>
          <a:srcRect/>
          <a:stretch>
            <a:fillRect/>
          </a:stretch>
        </p:blipFill>
        <p:spPr bwMode="auto">
          <a:xfrm>
            <a:off x="611189" y="836712"/>
            <a:ext cx="4248843" cy="50405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Прямоугольник 19"/>
          <p:cNvSpPr/>
          <p:nvPr/>
        </p:nvSpPr>
        <p:spPr>
          <a:xfrm>
            <a:off x="5508625" y="2690813"/>
            <a:ext cx="3635375" cy="2030412"/>
          </a:xfrm>
          <a:prstGeom prst="rect">
            <a:avLst/>
          </a:prstGeom>
        </p:spPr>
        <p:txBody>
          <a:bodyPr>
            <a:spAutoFit/>
          </a:bodyPr>
          <a:lstStyle/>
          <a:p>
            <a:pPr>
              <a:defRPr/>
            </a:pPr>
            <a:r>
              <a:rPr lang="ru-RU" i="1" dirty="0">
                <a:solidFill>
                  <a:srgbClr val="FF0000"/>
                </a:solidFill>
                <a:latin typeface="Times New Roman" pitchFamily="18" charset="0"/>
                <a:cs typeface="Times New Roman" pitchFamily="18" charset="0"/>
              </a:rPr>
              <a:t>К нам из Англии пришла</a:t>
            </a:r>
          </a:p>
          <a:p>
            <a:pPr>
              <a:defRPr/>
            </a:pPr>
            <a:r>
              <a:rPr lang="ru-RU" i="1" dirty="0">
                <a:solidFill>
                  <a:srgbClr val="FF0000"/>
                </a:solidFill>
                <a:latin typeface="Times New Roman" pitchFamily="18" charset="0"/>
                <a:cs typeface="Times New Roman" pitchFamily="18" charset="0"/>
              </a:rPr>
              <a:t>Эта чудная игра.</a:t>
            </a:r>
          </a:p>
          <a:p>
            <a:pPr>
              <a:defRPr/>
            </a:pPr>
            <a:r>
              <a:rPr lang="ru-RU" i="1" dirty="0">
                <a:solidFill>
                  <a:srgbClr val="FF0000"/>
                </a:solidFill>
                <a:latin typeface="Times New Roman" pitchFamily="18" charset="0"/>
                <a:cs typeface="Times New Roman" pitchFamily="18" charset="0"/>
              </a:rPr>
              <a:t>Две ракетки и </a:t>
            </a:r>
            <a:r>
              <a:rPr lang="ru-RU" i="1" dirty="0" err="1">
                <a:solidFill>
                  <a:srgbClr val="FF0000"/>
                </a:solidFill>
                <a:latin typeface="Times New Roman" pitchFamily="18" charset="0"/>
                <a:cs typeface="Times New Roman" pitchFamily="18" charset="0"/>
              </a:rPr>
              <a:t>воланчик</a:t>
            </a:r>
            <a:endParaRPr lang="ru-RU" i="1" dirty="0">
              <a:solidFill>
                <a:srgbClr val="FF0000"/>
              </a:solidFill>
              <a:latin typeface="Times New Roman" pitchFamily="18" charset="0"/>
              <a:cs typeface="Times New Roman" pitchFamily="18" charset="0"/>
            </a:endParaRPr>
          </a:p>
          <a:p>
            <a:pPr>
              <a:defRPr/>
            </a:pPr>
            <a:r>
              <a:rPr lang="ru-RU" i="1" dirty="0">
                <a:solidFill>
                  <a:srgbClr val="FF0000"/>
                </a:solidFill>
                <a:latin typeface="Times New Roman" pitchFamily="18" charset="0"/>
                <a:cs typeface="Times New Roman" pitchFamily="18" charset="0"/>
              </a:rPr>
              <a:t>Обожает детвора.</a:t>
            </a:r>
          </a:p>
          <a:p>
            <a:pPr>
              <a:defRPr/>
            </a:pPr>
            <a:r>
              <a:rPr lang="ru-RU" b="1" i="1" dirty="0">
                <a:solidFill>
                  <a:srgbClr val="FF0000"/>
                </a:solidFill>
                <a:latin typeface="Times New Roman" pitchFamily="18" charset="0"/>
                <a:cs typeface="Times New Roman" pitchFamily="18" charset="0"/>
              </a:rPr>
              <a:t>Бадминтон.</a:t>
            </a:r>
          </a:p>
          <a:p>
            <a:pPr>
              <a:defRPr/>
            </a:pPr>
            <a:endParaRPr lang="ru-RU" i="1" dirty="0">
              <a:solidFill>
                <a:srgbClr val="FF0000"/>
              </a:solidFill>
              <a:latin typeface="Arial" charset="0"/>
              <a:cs typeface="Arial" charset="0"/>
            </a:endParaRPr>
          </a:p>
          <a:p>
            <a:pPr indent="190500" algn="just">
              <a:defRPr/>
            </a:pPr>
            <a:endParaRPr lang="ru-RU" b="1" i="1" dirty="0">
              <a:solidFill>
                <a:srgbClr val="FF0000"/>
              </a:solidFill>
              <a:latin typeface="Times New Roman" pitchFamily="18" charset="0"/>
              <a:cs typeface="Times New Roman" pitchFamily="18" charset="0"/>
            </a:endParaRPr>
          </a:p>
        </p:txBody>
      </p:sp>
      <p:pic>
        <p:nvPicPr>
          <p:cNvPr id="7186"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7"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6021388"/>
            <a:ext cx="9144000"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8195" name="Содержимое 2"/>
          <p:cNvSpPr>
            <a:spLocks noGrp="1"/>
          </p:cNvSpPr>
          <p:nvPr>
            <p:ph idx="1"/>
          </p:nvPr>
        </p:nvSpPr>
        <p:spPr/>
        <p:txBody>
          <a:bodyPr/>
          <a:lstStyle/>
          <a:p>
            <a:pPr eaLnBrk="1" hangingPunct="1"/>
            <a:endParaRPr lang="ru-RU" altLang="ru-RU" smtClean="0"/>
          </a:p>
        </p:txBody>
      </p:sp>
      <p:pic>
        <p:nvPicPr>
          <p:cNvPr id="8196"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8198"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199"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8200"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201"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8202"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8203"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8204"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sp>
        <p:nvSpPr>
          <p:cNvPr id="8205" name="Rectangle 1"/>
          <p:cNvSpPr>
            <a:spLocks noChangeArrowheads="1"/>
          </p:cNvSpPr>
          <p:nvPr/>
        </p:nvSpPr>
        <p:spPr bwMode="auto">
          <a:xfrm>
            <a:off x="5076825" y="3306763"/>
            <a:ext cx="3671888"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Конь, канат, бревно и брусья,</a:t>
            </a:r>
            <a:b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Кольца с ними рядом.</a:t>
            </a:r>
            <a:b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Перечислить не берусь я</a:t>
            </a:r>
            <a:b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Множество снарядов.</a:t>
            </a:r>
            <a:b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Красоту и пластику</a:t>
            </a:r>
            <a:b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Дарит нам ... </a:t>
            </a:r>
          </a:p>
          <a:p>
            <a:pPr eaLnBrk="1" hangingPunct="1">
              <a:spcBef>
                <a:spcPct val="0"/>
              </a:spcBef>
              <a:buFontTx/>
              <a:buNone/>
            </a:pP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Гимнастика</a:t>
            </a:r>
          </a:p>
        </p:txBody>
      </p:sp>
      <p:pic>
        <p:nvPicPr>
          <p:cNvPr id="18" name="Picture 19" descr="http://intranet.sportingclublivigno.it/images/foto.php?id=550&amp;tav=eventi&amp;ai=500&amp;li=500&amp;qual=80"/>
          <p:cNvPicPr>
            <a:picLocks noChangeAspect="1" noChangeArrowheads="1"/>
          </p:cNvPicPr>
          <p:nvPr/>
        </p:nvPicPr>
        <p:blipFill>
          <a:blip r:embed="rId3" cstate="print"/>
          <a:srcRect/>
          <a:stretch>
            <a:fillRect/>
          </a:stretch>
        </p:blipFill>
        <p:spPr bwMode="auto">
          <a:xfrm>
            <a:off x="827584" y="836712"/>
            <a:ext cx="3728339" cy="47525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207"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8"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6021388"/>
            <a:ext cx="9144000"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9219" name="Содержимое 2"/>
          <p:cNvSpPr>
            <a:spLocks noGrp="1"/>
          </p:cNvSpPr>
          <p:nvPr>
            <p:ph idx="1"/>
          </p:nvPr>
        </p:nvSpPr>
        <p:spPr/>
        <p:txBody>
          <a:bodyPr/>
          <a:lstStyle/>
          <a:p>
            <a:pPr eaLnBrk="1" hangingPunct="1"/>
            <a:endParaRPr lang="ru-RU" altLang="ru-RU" smtClean="0"/>
          </a:p>
        </p:txBody>
      </p:sp>
      <p:pic>
        <p:nvPicPr>
          <p:cNvPr id="9220"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9222"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3"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9224"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5"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9226"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9227"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9228"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sp>
        <p:nvSpPr>
          <p:cNvPr id="9229" name="Rectangle 1"/>
          <p:cNvSpPr>
            <a:spLocks noChangeArrowheads="1"/>
          </p:cNvSpPr>
          <p:nvPr/>
        </p:nvSpPr>
        <p:spPr bwMode="auto">
          <a:xfrm>
            <a:off x="6804025" y="946150"/>
            <a:ext cx="1296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9230" name="Прямоугольник 15"/>
          <p:cNvSpPr>
            <a:spLocks noChangeArrowheads="1"/>
          </p:cNvSpPr>
          <p:nvPr/>
        </p:nvSpPr>
        <p:spPr bwMode="auto">
          <a:xfrm>
            <a:off x="5148263" y="260350"/>
            <a:ext cx="3744912" cy="406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20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20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20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20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20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2000" b="1" i="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ru-RU" altLang="ru-RU" sz="2000" i="1">
                <a:solidFill>
                  <a:srgbClr val="FF0000"/>
                </a:solidFill>
                <a:latin typeface="Times New Roman" panose="02020603050405020304" pitchFamily="18" charset="0"/>
                <a:cs typeface="Times New Roman" panose="02020603050405020304" pitchFamily="18" charset="0"/>
              </a:rPr>
              <a:t>Шустрый мяч и две ракетки.</a:t>
            </a:r>
            <a:br>
              <a:rPr lang="ru-RU" altLang="ru-RU" sz="2000" i="1">
                <a:solidFill>
                  <a:srgbClr val="FF0000"/>
                </a:solidFill>
                <a:latin typeface="Times New Roman" panose="02020603050405020304" pitchFamily="18" charset="0"/>
                <a:cs typeface="Times New Roman" panose="02020603050405020304" pitchFamily="18" charset="0"/>
              </a:rPr>
            </a:br>
            <a:r>
              <a:rPr lang="ru-RU" altLang="ru-RU" sz="2000" i="1">
                <a:solidFill>
                  <a:srgbClr val="FF0000"/>
                </a:solidFill>
                <a:latin typeface="Times New Roman" panose="02020603050405020304" pitchFamily="18" charset="0"/>
                <a:cs typeface="Times New Roman" panose="02020603050405020304" pitchFamily="18" charset="0"/>
              </a:rPr>
              <a:t>Все удары чётки, метки.</a:t>
            </a:r>
            <a:br>
              <a:rPr lang="ru-RU" altLang="ru-RU" sz="2000" i="1">
                <a:solidFill>
                  <a:srgbClr val="FF0000"/>
                </a:solidFill>
                <a:latin typeface="Times New Roman" panose="02020603050405020304" pitchFamily="18" charset="0"/>
                <a:cs typeface="Times New Roman" panose="02020603050405020304" pitchFamily="18" charset="0"/>
              </a:rPr>
            </a:br>
            <a:r>
              <a:rPr lang="ru-RU" altLang="ru-RU" sz="2000" i="1">
                <a:solidFill>
                  <a:srgbClr val="FF0000"/>
                </a:solidFill>
                <a:latin typeface="Times New Roman" panose="02020603050405020304" pitchFamily="18" charset="0"/>
                <a:cs typeface="Times New Roman" panose="02020603050405020304" pitchFamily="18" charset="0"/>
              </a:rPr>
              <a:t>До победного играть,</a:t>
            </a:r>
            <a:br>
              <a:rPr lang="ru-RU" altLang="ru-RU" sz="2000" i="1">
                <a:solidFill>
                  <a:srgbClr val="FF0000"/>
                </a:solidFill>
                <a:latin typeface="Times New Roman" panose="02020603050405020304" pitchFamily="18" charset="0"/>
                <a:cs typeface="Times New Roman" panose="02020603050405020304" pitchFamily="18" charset="0"/>
              </a:rPr>
            </a:br>
            <a:r>
              <a:rPr lang="ru-RU" altLang="ru-RU" sz="2000" i="1">
                <a:solidFill>
                  <a:srgbClr val="FF0000"/>
                </a:solidFill>
                <a:latin typeface="Times New Roman" panose="02020603050405020304" pitchFamily="18" charset="0"/>
                <a:cs typeface="Times New Roman" panose="02020603050405020304" pitchFamily="18" charset="0"/>
              </a:rPr>
              <a:t>Никому не уступать! </a:t>
            </a:r>
          </a:p>
          <a:p>
            <a:pPr>
              <a:spcBef>
                <a:spcPct val="0"/>
              </a:spcBef>
              <a:buFontTx/>
              <a:buNone/>
            </a:pPr>
            <a:r>
              <a:rPr lang="ru-RU" altLang="ru-RU" sz="2000" b="1" i="1">
                <a:solidFill>
                  <a:srgbClr val="FF0000"/>
                </a:solidFill>
                <a:latin typeface="Times New Roman" panose="02020603050405020304" pitchFamily="18" charset="0"/>
                <a:cs typeface="Times New Roman" panose="02020603050405020304" pitchFamily="18" charset="0"/>
              </a:rPr>
              <a:t>Теннис</a:t>
            </a:r>
          </a:p>
          <a:p>
            <a:pPr>
              <a:spcBef>
                <a:spcPct val="0"/>
              </a:spcBef>
              <a:buFontTx/>
              <a:buNone/>
            </a:pPr>
            <a:endParaRPr lang="ru-RU" altLang="ru-RU" sz="2000">
              <a:solidFill>
                <a:srgbClr val="FF0000"/>
              </a:solidFill>
              <a:latin typeface="Times New Roman" panose="02020603050405020304" pitchFamily="18" charset="0"/>
              <a:cs typeface="Times New Roman" panose="02020603050405020304" pitchFamily="18" charset="0"/>
            </a:endParaRPr>
          </a:p>
        </p:txBody>
      </p:sp>
      <p:pic>
        <p:nvPicPr>
          <p:cNvPr id="9233" name="Picture 17" descr="Сайт учителя - Сегодня на уроке"/>
          <p:cNvPicPr>
            <a:picLocks noChangeAspect="1" noChangeArrowheads="1"/>
          </p:cNvPicPr>
          <p:nvPr/>
        </p:nvPicPr>
        <p:blipFill>
          <a:blip r:embed="rId3" cstate="print"/>
          <a:srcRect/>
          <a:stretch>
            <a:fillRect/>
          </a:stretch>
        </p:blipFill>
        <p:spPr bwMode="auto">
          <a:xfrm>
            <a:off x="611560" y="764704"/>
            <a:ext cx="3816424" cy="49685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3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6065838"/>
            <a:ext cx="91440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6372225" y="274638"/>
            <a:ext cx="2314575" cy="1143000"/>
          </a:xfrm>
        </p:spPr>
        <p:txBody>
          <a:bodyPr/>
          <a:lstStyle/>
          <a:p>
            <a:pPr eaLnBrk="1" hangingPunct="1"/>
            <a:endParaRPr lang="ru-RU" altLang="ru-RU" smtClean="0"/>
          </a:p>
        </p:txBody>
      </p:sp>
      <p:sp>
        <p:nvSpPr>
          <p:cNvPr id="10243" name="Содержимое 2"/>
          <p:cNvSpPr>
            <a:spLocks noGrp="1"/>
          </p:cNvSpPr>
          <p:nvPr>
            <p:ph idx="1"/>
          </p:nvPr>
        </p:nvSpPr>
        <p:spPr/>
        <p:txBody>
          <a:bodyPr/>
          <a:lstStyle/>
          <a:p>
            <a:pPr eaLnBrk="1" hangingPunct="1"/>
            <a:endParaRPr lang="ru-RU" altLang="ru-RU" smtClean="0"/>
          </a:p>
        </p:txBody>
      </p:sp>
      <p:pic>
        <p:nvPicPr>
          <p:cNvPr id="10244" name="Picture 2" descr="http://s02.yapfiles.ru/files/780190/yellow.pn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Rectangle 3"/>
          <p:cNvSpPr>
            <a:spLocks noChangeArrowheads="1"/>
          </p:cNvSpPr>
          <p:nvPr/>
        </p:nvSpPr>
        <p:spPr bwMode="auto">
          <a:xfrm>
            <a:off x="5148263" y="21272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endParaRPr lang="ru-RU" altLang="ru-RU" sz="2400">
              <a:latin typeface="Arial" panose="020B0604020202020204" pitchFamily="34" charset="0"/>
            </a:endParaRPr>
          </a:p>
        </p:txBody>
      </p:sp>
      <p:sp>
        <p:nvSpPr>
          <p:cNvPr id="10246" name="Rectangle 1"/>
          <p:cNvSpPr>
            <a:spLocks noChangeArrowheads="1"/>
          </p:cNvSpPr>
          <p:nvPr/>
        </p:nvSpPr>
        <p:spPr bwMode="auto">
          <a:xfrm>
            <a:off x="0" y="-2451100"/>
            <a:ext cx="2843213" cy="849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7" name="Rectangle 2"/>
          <p:cNvSpPr>
            <a:spLocks noChangeArrowheads="1"/>
          </p:cNvSpPr>
          <p:nvPr/>
        </p:nvSpPr>
        <p:spPr bwMode="auto">
          <a:xfrm>
            <a:off x="0" y="-949325"/>
            <a:ext cx="2555875" cy="461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10248" name="Rectangle 3"/>
          <p:cNvSpPr>
            <a:spLocks noChangeArrowheads="1"/>
          </p:cNvSpPr>
          <p:nvPr/>
        </p:nvSpPr>
        <p:spPr bwMode="auto">
          <a:xfrm>
            <a:off x="0" y="-3049588"/>
            <a:ext cx="230188" cy="655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ea typeface="Calibri" panose="020F0502020204030204" pitchFamily="34" charset="0"/>
                <a:cs typeface="Times New Roman" panose="02020603050405020304" pitchFamily="18" charset="0"/>
              </a:rPr>
              <a:t> </a:t>
            </a: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9" name="Rectangle 4"/>
          <p:cNvSpPr>
            <a:spLocks noChangeArrowheads="1"/>
          </p:cNvSpPr>
          <p:nvPr/>
        </p:nvSpPr>
        <p:spPr bwMode="auto">
          <a:xfrm>
            <a:off x="0" y="-5292725"/>
            <a:ext cx="284321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1400">
                <a:latin typeface="Times New Roman" panose="02020603050405020304" pitchFamily="18" charset="0"/>
                <a:cs typeface="Times New Roman" panose="02020603050405020304" pitchFamily="18" charset="0"/>
              </a:rPr>
              <a:t>     </a:t>
            </a:r>
            <a:endParaRPr lang="ru-RU" altLang="ru-RU" sz="1800" b="1">
              <a:latin typeface="Times New Roman" panose="02020603050405020304" pitchFamily="18" charset="0"/>
              <a:cs typeface="Times New Roman" panose="02020603050405020304" pitchFamily="18" charset="0"/>
            </a:endParaRPr>
          </a:p>
        </p:txBody>
      </p:sp>
      <p:sp>
        <p:nvSpPr>
          <p:cNvPr id="10250" name="Rectangle 5"/>
          <p:cNvSpPr>
            <a:spLocks noChangeArrowheads="1"/>
          </p:cNvSpPr>
          <p:nvPr/>
        </p:nvSpPr>
        <p:spPr bwMode="auto">
          <a:xfrm>
            <a:off x="5508625" y="3222625"/>
            <a:ext cx="35274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1400">
              <a:ea typeface="Calibri" panose="020F0502020204030204" pitchFamily="34" charset="0"/>
              <a:cs typeface="Times New Roman" panose="02020603050405020304" pitchFamily="18" charset="0"/>
            </a:endParaRPr>
          </a:p>
        </p:txBody>
      </p:sp>
      <p:sp>
        <p:nvSpPr>
          <p:cNvPr id="10251" name="Прямоугольник 14"/>
          <p:cNvSpPr>
            <a:spLocks noChangeArrowheads="1"/>
          </p:cNvSpPr>
          <p:nvPr/>
        </p:nvSpPr>
        <p:spPr bwMode="auto">
          <a:xfrm>
            <a:off x="2268538" y="620713"/>
            <a:ext cx="2232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Times New Roman" panose="02020603050405020304" pitchFamily="18" charset="0"/>
              <a:cs typeface="Times New Roman" panose="02020603050405020304" pitchFamily="18" charset="0"/>
            </a:endParaRPr>
          </a:p>
        </p:txBody>
      </p:sp>
      <p:sp>
        <p:nvSpPr>
          <p:cNvPr id="10252" name="Прямоугольник 17"/>
          <p:cNvSpPr>
            <a:spLocks noChangeArrowheads="1"/>
          </p:cNvSpPr>
          <p:nvPr/>
        </p:nvSpPr>
        <p:spPr bwMode="auto">
          <a:xfrm>
            <a:off x="4643438" y="2551113"/>
            <a:ext cx="221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b="1">
              <a:latin typeface="Arial" panose="020B0604020202020204" pitchFamily="34" charset="0"/>
            </a:endParaRPr>
          </a:p>
        </p:txBody>
      </p:sp>
      <p:sp>
        <p:nvSpPr>
          <p:cNvPr id="10253" name="Rectangle 1"/>
          <p:cNvSpPr>
            <a:spLocks noChangeArrowheads="1"/>
          </p:cNvSpPr>
          <p:nvPr/>
        </p:nvSpPr>
        <p:spPr bwMode="auto">
          <a:xfrm>
            <a:off x="3348038" y="1098550"/>
            <a:ext cx="57959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0254" name="Прямоугольник 18"/>
          <p:cNvSpPr>
            <a:spLocks noChangeArrowheads="1"/>
          </p:cNvSpPr>
          <p:nvPr/>
        </p:nvSpPr>
        <p:spPr bwMode="auto">
          <a:xfrm>
            <a:off x="5364163" y="188913"/>
            <a:ext cx="3311525"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endPar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FontTx/>
              <a:buNone/>
            </a:pPr>
            <a: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Без весла не обойдёшься,</a:t>
            </a:r>
            <a:b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Если спортом тем займёшься.</a:t>
            </a:r>
            <a:b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 как занятие зовут,</a:t>
            </a:r>
            <a:b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0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Где в лодке к финишу плывут?</a:t>
            </a:r>
          </a:p>
          <a:p>
            <a:pPr>
              <a:spcBef>
                <a:spcPct val="0"/>
              </a:spcBef>
              <a:buFontTx/>
              <a:buNone/>
            </a:pPr>
            <a:r>
              <a:rPr lang="ru-RU" altLang="ru-RU" sz="20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Гребля</a:t>
            </a:r>
          </a:p>
        </p:txBody>
      </p:sp>
      <p:pic>
        <p:nvPicPr>
          <p:cNvPr id="17" name="Picture 19" descr="Знаете ли вы олимпийскую кухню? . Олимпиада-2012 для чайников Московские новости"/>
          <p:cNvPicPr>
            <a:picLocks noChangeAspect="1" noChangeArrowheads="1"/>
          </p:cNvPicPr>
          <p:nvPr/>
        </p:nvPicPr>
        <p:blipFill>
          <a:blip r:embed="rId3" cstate="print"/>
          <a:srcRect/>
          <a:stretch>
            <a:fillRect/>
          </a:stretch>
        </p:blipFill>
        <p:spPr bwMode="auto">
          <a:xfrm>
            <a:off x="467545" y="1340768"/>
            <a:ext cx="4248472" cy="4824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906</Words>
  <Application>Microsoft Office PowerPoint</Application>
  <PresentationFormat>Экран (4:3)</PresentationFormat>
  <Paragraphs>1504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«Что мы знаем  о спорте?»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Shenia</dc:creator>
  <cp:lastModifiedBy>Админ</cp:lastModifiedBy>
  <cp:revision>148</cp:revision>
  <dcterms:created xsi:type="dcterms:W3CDTF">2015-03-07T06:37:57Z</dcterms:created>
  <dcterms:modified xsi:type="dcterms:W3CDTF">2021-04-03T16:00:00Z</dcterms:modified>
</cp:coreProperties>
</file>